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27432000" cy="18288000"/>
  <p:notesSz cx="6716713" cy="9239250"/>
  <p:defaultTextStyle>
    <a:defPPr>
      <a:defRPr lang="en-US"/>
    </a:defPPr>
    <a:lvl1pPr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1pPr>
    <a:lvl2pPr marL="272090"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2pPr>
    <a:lvl3pPr marL="544181"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3pPr>
    <a:lvl4pPr marL="816272"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4pPr>
    <a:lvl5pPr marL="1088362" algn="l" rtl="0" eaLnBrk="0" fontAlgn="base" hangingPunct="0">
      <a:spcBef>
        <a:spcPct val="0"/>
      </a:spcBef>
      <a:spcAft>
        <a:spcPct val="0"/>
      </a:spcAft>
      <a:defRPr sz="1428" kern="1200">
        <a:solidFill>
          <a:schemeClr val="tx1"/>
        </a:solidFill>
        <a:latin typeface="Times New Roman" panose="02020603050405020304" pitchFamily="18" charset="0"/>
        <a:ea typeface="+mn-ea"/>
        <a:cs typeface="+mn-cs"/>
      </a:defRPr>
    </a:lvl5pPr>
    <a:lvl6pPr marL="1360453" algn="l" defTabSz="544181" rtl="0" eaLnBrk="1" latinLnBrk="0" hangingPunct="1">
      <a:defRPr sz="1428" kern="1200">
        <a:solidFill>
          <a:schemeClr val="tx1"/>
        </a:solidFill>
        <a:latin typeface="Times New Roman" panose="02020603050405020304" pitchFamily="18" charset="0"/>
        <a:ea typeface="+mn-ea"/>
        <a:cs typeface="+mn-cs"/>
      </a:defRPr>
    </a:lvl6pPr>
    <a:lvl7pPr marL="1632544" algn="l" defTabSz="544181" rtl="0" eaLnBrk="1" latinLnBrk="0" hangingPunct="1">
      <a:defRPr sz="1428" kern="1200">
        <a:solidFill>
          <a:schemeClr val="tx1"/>
        </a:solidFill>
        <a:latin typeface="Times New Roman" panose="02020603050405020304" pitchFamily="18" charset="0"/>
        <a:ea typeface="+mn-ea"/>
        <a:cs typeface="+mn-cs"/>
      </a:defRPr>
    </a:lvl7pPr>
    <a:lvl8pPr marL="1904634" algn="l" defTabSz="544181" rtl="0" eaLnBrk="1" latinLnBrk="0" hangingPunct="1">
      <a:defRPr sz="1428" kern="1200">
        <a:solidFill>
          <a:schemeClr val="tx1"/>
        </a:solidFill>
        <a:latin typeface="Times New Roman" panose="02020603050405020304" pitchFamily="18" charset="0"/>
        <a:ea typeface="+mn-ea"/>
        <a:cs typeface="+mn-cs"/>
      </a:defRPr>
    </a:lvl8pPr>
    <a:lvl9pPr marL="2176726" algn="l" defTabSz="544181" rtl="0" eaLnBrk="1" latinLnBrk="0" hangingPunct="1">
      <a:defRPr sz="1428"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6267" userDrawn="1">
          <p15:clr>
            <a:srgbClr val="A4A3A4"/>
          </p15:clr>
        </p15:guide>
        <p15:guide id="2" pos="8400" userDrawn="1">
          <p15:clr>
            <a:srgbClr val="A4A3A4"/>
          </p15:clr>
        </p15:guide>
      </p15:sldGuideLst>
    </p:ext>
    <p:ext uri="{2D200454-40CA-4A62-9FC3-DE9A4176ACB9}">
      <p15:notesGuideLst xmlns:p15="http://schemas.microsoft.com/office/powerpoint/2012/main">
        <p15:guide id="1" orient="horz" pos="2910">
          <p15:clr>
            <a:srgbClr val="A4A3A4"/>
          </p15:clr>
        </p15:guide>
        <p15:guide id="2" pos="211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C77"/>
    <a:srgbClr val="B3B3B3"/>
    <a:srgbClr val="941651"/>
    <a:srgbClr val="941100"/>
    <a:srgbClr val="184FA6"/>
    <a:srgbClr val="44146B"/>
    <a:srgbClr val="78AAD6"/>
    <a:srgbClr val="004479"/>
    <a:srgbClr val="424579"/>
    <a:srgbClr val="407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35" autoAdjust="0"/>
    <p:restoredTop sz="50000" autoAdjust="0"/>
  </p:normalViewPr>
  <p:slideViewPr>
    <p:cSldViewPr>
      <p:cViewPr>
        <p:scale>
          <a:sx n="18" d="100"/>
          <a:sy n="18" d="100"/>
        </p:scale>
        <p:origin x="3168" y="224"/>
      </p:cViewPr>
      <p:guideLst>
        <p:guide orient="horz" pos="6267"/>
        <p:guide pos="840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37" d="100"/>
          <a:sy n="37" d="100"/>
        </p:scale>
        <p:origin x="-1488" y="-84"/>
      </p:cViewPr>
      <p:guideLst>
        <p:guide orient="horz" pos="2910"/>
        <p:guide pos="2115"/>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895600" cy="4572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lvl1pPr>
              <a:defRPr sz="1200">
                <a:effectLst/>
                <a:latin typeface="Times New Roman"/>
              </a:defRPr>
            </a:lvl1pPr>
          </a:lstStyle>
          <a:p>
            <a:pPr>
              <a:defRPr/>
            </a:pPr>
            <a:endParaRPr lang="en-US"/>
          </a:p>
        </p:txBody>
      </p:sp>
      <p:sp>
        <p:nvSpPr>
          <p:cNvPr id="4099" name="Rectangle 3"/>
          <p:cNvSpPr>
            <a:spLocks noGrp="1" noChangeArrowheads="1"/>
          </p:cNvSpPr>
          <p:nvPr>
            <p:ph type="dt" idx="1"/>
          </p:nvPr>
        </p:nvSpPr>
        <p:spPr bwMode="auto">
          <a:xfrm>
            <a:off x="3810000" y="0"/>
            <a:ext cx="2895600" cy="4572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lvl1pPr algn="r">
              <a:defRPr sz="1200">
                <a:effectLst/>
                <a:latin typeface="Times New Roman"/>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723900" y="685800"/>
            <a:ext cx="5257800" cy="3505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419600"/>
            <a:ext cx="4876800" cy="41148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763000"/>
            <a:ext cx="2895600" cy="457200"/>
          </a:xfrm>
          <a:prstGeom prst="rect">
            <a:avLst/>
          </a:prstGeom>
          <a:noFill/>
          <a:ln w="9525">
            <a:noFill/>
            <a:miter lim="800000"/>
            <a:headEnd/>
            <a:tailEnd/>
          </a:ln>
          <a:effectLst/>
        </p:spPr>
        <p:txBody>
          <a:bodyPr vert="horz" wrap="square" lIns="91433" tIns="45716" rIns="91433" bIns="45716" numCol="1" anchor="b" anchorCtr="0" compatLnSpc="1">
            <a:prstTxWarp prst="textNoShape">
              <a:avLst/>
            </a:prstTxWarp>
          </a:bodyPr>
          <a:lstStyle>
            <a:lvl1pPr>
              <a:defRPr sz="1200">
                <a:effectLst/>
                <a:latin typeface="Times New Roman"/>
              </a:defRPr>
            </a:lvl1pPr>
          </a:lstStyle>
          <a:p>
            <a:pPr>
              <a:defRPr/>
            </a:pPr>
            <a:endParaRPr lang="en-US"/>
          </a:p>
        </p:txBody>
      </p:sp>
      <p:sp>
        <p:nvSpPr>
          <p:cNvPr id="4103" name="Rectangle 7"/>
          <p:cNvSpPr>
            <a:spLocks noGrp="1" noChangeArrowheads="1"/>
          </p:cNvSpPr>
          <p:nvPr>
            <p:ph type="sldNum" sz="quarter" idx="5"/>
          </p:nvPr>
        </p:nvSpPr>
        <p:spPr bwMode="auto">
          <a:xfrm>
            <a:off x="3810000" y="8763000"/>
            <a:ext cx="2895600" cy="457200"/>
          </a:xfrm>
          <a:prstGeom prst="rect">
            <a:avLst/>
          </a:prstGeom>
          <a:noFill/>
          <a:ln w="9525">
            <a:noFill/>
            <a:miter lim="800000"/>
            <a:headEnd/>
            <a:tailEnd/>
          </a:ln>
          <a:effectLst/>
        </p:spPr>
        <p:txBody>
          <a:bodyPr vert="horz" wrap="square" lIns="91433" tIns="45716" rIns="91433" bIns="45716" numCol="1" anchor="b" anchorCtr="0" compatLnSpc="1">
            <a:prstTxWarp prst="textNoShape">
              <a:avLst/>
            </a:prstTxWarp>
          </a:bodyPr>
          <a:lstStyle>
            <a:lvl1pPr algn="r">
              <a:defRPr sz="1200" smtClean="0"/>
            </a:lvl1pPr>
          </a:lstStyle>
          <a:p>
            <a:pPr>
              <a:defRPr/>
            </a:pPr>
            <a:fld id="{4C693F42-F135-45F7-BB7B-87B419666491}" type="slidenum">
              <a:rPr lang="en-US" altLang="en-US"/>
              <a:pPr>
                <a:defRPr/>
              </a:pPr>
              <a:t>‹#›</a:t>
            </a:fld>
            <a:endParaRPr lang="en-US" altLang="en-US"/>
          </a:p>
        </p:txBody>
      </p:sp>
    </p:spTree>
    <p:extLst>
      <p:ext uri="{BB962C8B-B14F-4D97-AF65-F5344CB8AC3E}">
        <p14:creationId xmlns:p14="http://schemas.microsoft.com/office/powerpoint/2010/main" val="232113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714" kern="1200">
        <a:solidFill>
          <a:schemeClr val="tx1"/>
        </a:solidFill>
        <a:latin typeface="Times New Roman"/>
        <a:ea typeface="+mn-ea"/>
        <a:cs typeface="+mn-cs"/>
      </a:defRPr>
    </a:lvl1pPr>
    <a:lvl2pPr marL="272090" algn="l" rtl="0" eaLnBrk="0" fontAlgn="base" hangingPunct="0">
      <a:spcBef>
        <a:spcPct val="30000"/>
      </a:spcBef>
      <a:spcAft>
        <a:spcPct val="0"/>
      </a:spcAft>
      <a:defRPr sz="714" kern="1200">
        <a:solidFill>
          <a:schemeClr val="tx1"/>
        </a:solidFill>
        <a:latin typeface="Times New Roman"/>
        <a:ea typeface="+mn-ea"/>
        <a:cs typeface="+mn-cs"/>
      </a:defRPr>
    </a:lvl2pPr>
    <a:lvl3pPr marL="544181" algn="l" rtl="0" eaLnBrk="0" fontAlgn="base" hangingPunct="0">
      <a:spcBef>
        <a:spcPct val="30000"/>
      </a:spcBef>
      <a:spcAft>
        <a:spcPct val="0"/>
      </a:spcAft>
      <a:defRPr sz="714" kern="1200">
        <a:solidFill>
          <a:schemeClr val="tx1"/>
        </a:solidFill>
        <a:latin typeface="Times New Roman"/>
        <a:ea typeface="+mn-ea"/>
        <a:cs typeface="+mn-cs"/>
      </a:defRPr>
    </a:lvl3pPr>
    <a:lvl4pPr marL="816272" algn="l" rtl="0" eaLnBrk="0" fontAlgn="base" hangingPunct="0">
      <a:spcBef>
        <a:spcPct val="30000"/>
      </a:spcBef>
      <a:spcAft>
        <a:spcPct val="0"/>
      </a:spcAft>
      <a:defRPr sz="714" kern="1200">
        <a:solidFill>
          <a:schemeClr val="tx1"/>
        </a:solidFill>
        <a:latin typeface="Times New Roman"/>
        <a:ea typeface="+mn-ea"/>
        <a:cs typeface="+mn-cs"/>
      </a:defRPr>
    </a:lvl4pPr>
    <a:lvl5pPr marL="1088362" algn="l" rtl="0" eaLnBrk="0" fontAlgn="base" hangingPunct="0">
      <a:spcBef>
        <a:spcPct val="30000"/>
      </a:spcBef>
      <a:spcAft>
        <a:spcPct val="0"/>
      </a:spcAft>
      <a:defRPr sz="714" kern="1200">
        <a:solidFill>
          <a:schemeClr val="tx1"/>
        </a:solidFill>
        <a:latin typeface="Times New Roman"/>
        <a:ea typeface="+mn-ea"/>
        <a:cs typeface="+mn-cs"/>
      </a:defRPr>
    </a:lvl5pPr>
    <a:lvl6pPr marL="1360453" algn="l" defTabSz="544181" rtl="0" eaLnBrk="1" latinLnBrk="0" hangingPunct="1">
      <a:defRPr sz="714" kern="1200">
        <a:solidFill>
          <a:schemeClr val="tx1"/>
        </a:solidFill>
        <a:latin typeface="+mn-lt"/>
        <a:ea typeface="+mn-ea"/>
        <a:cs typeface="+mn-cs"/>
      </a:defRPr>
    </a:lvl6pPr>
    <a:lvl7pPr marL="1632544" algn="l" defTabSz="544181" rtl="0" eaLnBrk="1" latinLnBrk="0" hangingPunct="1">
      <a:defRPr sz="714" kern="1200">
        <a:solidFill>
          <a:schemeClr val="tx1"/>
        </a:solidFill>
        <a:latin typeface="+mn-lt"/>
        <a:ea typeface="+mn-ea"/>
        <a:cs typeface="+mn-cs"/>
      </a:defRPr>
    </a:lvl7pPr>
    <a:lvl8pPr marL="1904634" algn="l" defTabSz="544181" rtl="0" eaLnBrk="1" latinLnBrk="0" hangingPunct="1">
      <a:defRPr sz="714" kern="1200">
        <a:solidFill>
          <a:schemeClr val="tx1"/>
        </a:solidFill>
        <a:latin typeface="+mn-lt"/>
        <a:ea typeface="+mn-ea"/>
        <a:cs typeface="+mn-cs"/>
      </a:defRPr>
    </a:lvl8pPr>
    <a:lvl9pPr marL="2176726" algn="l" defTabSz="544181" rtl="0" eaLnBrk="1" latinLnBrk="0" hangingPunct="1">
      <a:defRPr sz="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3900" y="685800"/>
            <a:ext cx="5257800" cy="3505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693F42-F135-45F7-BB7B-87B419666491}" type="slidenum">
              <a:rPr lang="en-US" altLang="en-US" smtClean="0"/>
              <a:pPr>
                <a:defRPr/>
              </a:pPr>
              <a:t>1</a:t>
            </a:fld>
            <a:endParaRPr lang="en-US" altLang="en-US"/>
          </a:p>
        </p:txBody>
      </p:sp>
    </p:spTree>
    <p:extLst>
      <p:ext uri="{BB962C8B-B14F-4D97-AF65-F5344CB8AC3E}">
        <p14:creationId xmlns:p14="http://schemas.microsoft.com/office/powerpoint/2010/main" val="43077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797" y="5681487"/>
            <a:ext cx="23316406" cy="3919361"/>
          </a:xfrm>
        </p:spPr>
        <p:txBody>
          <a:bodyPr/>
          <a:lstStyle/>
          <a:p>
            <a:r>
              <a:rPr lang="en-US"/>
              <a:t>Click to edit Master title style</a:t>
            </a:r>
          </a:p>
        </p:txBody>
      </p:sp>
      <p:sp>
        <p:nvSpPr>
          <p:cNvPr id="3" name="Subtitle 2"/>
          <p:cNvSpPr>
            <a:spLocks noGrp="1"/>
          </p:cNvSpPr>
          <p:nvPr>
            <p:ph type="subTitle" idx="1"/>
          </p:nvPr>
        </p:nvSpPr>
        <p:spPr>
          <a:xfrm>
            <a:off x="4114604" y="10362848"/>
            <a:ext cx="19202797" cy="4674306"/>
          </a:xfrm>
        </p:spPr>
        <p:txBody>
          <a:bodyPr/>
          <a:lstStyle>
            <a:lvl1pPr marL="0" indent="0" algn="ctr">
              <a:buNone/>
              <a:defRPr/>
            </a:lvl1pPr>
            <a:lvl2pPr marL="254040" indent="0" algn="ctr">
              <a:buNone/>
              <a:defRPr/>
            </a:lvl2pPr>
            <a:lvl3pPr marL="508082" indent="0" algn="ctr">
              <a:buNone/>
              <a:defRPr/>
            </a:lvl3pPr>
            <a:lvl4pPr marL="762122" indent="0" algn="ctr">
              <a:buNone/>
              <a:defRPr/>
            </a:lvl4pPr>
            <a:lvl5pPr marL="1016162" indent="0" algn="ctr">
              <a:buNone/>
              <a:defRPr/>
            </a:lvl5pPr>
            <a:lvl6pPr marL="1270204" indent="0" algn="ctr">
              <a:buNone/>
              <a:defRPr/>
            </a:lvl6pPr>
            <a:lvl7pPr marL="1524244" indent="0" algn="ctr">
              <a:buNone/>
              <a:defRPr/>
            </a:lvl7pPr>
            <a:lvl8pPr marL="1778284" indent="0" algn="ctr">
              <a:buNone/>
              <a:defRPr/>
            </a:lvl8pPr>
            <a:lvl9pPr marL="203232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4D5221C-C1CA-41D2-B84C-BF8AB4313193}" type="slidenum">
              <a:rPr lang="en-US" altLang="en-US"/>
              <a:pPr>
                <a:defRPr/>
              </a:pPr>
              <a:t>‹#›</a:t>
            </a:fld>
            <a:endParaRPr lang="en-US" altLang="en-US"/>
          </a:p>
        </p:txBody>
      </p:sp>
    </p:spTree>
    <p:extLst>
      <p:ext uri="{BB962C8B-B14F-4D97-AF65-F5344CB8AC3E}">
        <p14:creationId xmlns:p14="http://schemas.microsoft.com/office/powerpoint/2010/main" val="3500131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BF7458C-4860-435D-8380-F7E158FF9510}" type="slidenum">
              <a:rPr lang="en-US" altLang="en-US"/>
              <a:pPr>
                <a:defRPr/>
              </a:pPr>
              <a:t>‹#›</a:t>
            </a:fld>
            <a:endParaRPr lang="en-US" altLang="en-US"/>
          </a:p>
        </p:txBody>
      </p:sp>
    </p:spTree>
    <p:extLst>
      <p:ext uri="{BB962C8B-B14F-4D97-AF65-F5344CB8AC3E}">
        <p14:creationId xmlns:p14="http://schemas.microsoft.com/office/powerpoint/2010/main" val="134334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546095" y="1624542"/>
            <a:ext cx="5829102" cy="1463145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56807" y="1624542"/>
            <a:ext cx="17394039" cy="146314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CED081-674E-432C-8EB0-97BB48C46401}" type="slidenum">
              <a:rPr lang="en-US" altLang="en-US"/>
              <a:pPr>
                <a:defRPr/>
              </a:pPr>
              <a:t>‹#›</a:t>
            </a:fld>
            <a:endParaRPr lang="en-US" altLang="en-US"/>
          </a:p>
        </p:txBody>
      </p:sp>
    </p:spTree>
    <p:extLst>
      <p:ext uri="{BB962C8B-B14F-4D97-AF65-F5344CB8AC3E}">
        <p14:creationId xmlns:p14="http://schemas.microsoft.com/office/powerpoint/2010/main" val="1012153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371F3F-4CB2-4B89-9463-CC54EFA744CC}" type="slidenum">
              <a:rPr lang="en-US" altLang="en-US"/>
              <a:pPr>
                <a:defRPr/>
              </a:pPr>
              <a:t>‹#›</a:t>
            </a:fld>
            <a:endParaRPr lang="en-US" altLang="en-US"/>
          </a:p>
        </p:txBody>
      </p:sp>
    </p:spTree>
    <p:extLst>
      <p:ext uri="{BB962C8B-B14F-4D97-AF65-F5344CB8AC3E}">
        <p14:creationId xmlns:p14="http://schemas.microsoft.com/office/powerpoint/2010/main" val="228264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7" y="11751912"/>
            <a:ext cx="23317399" cy="3631847"/>
          </a:xfrm>
        </p:spPr>
        <p:txBody>
          <a:bodyPr anchor="t"/>
          <a:lstStyle>
            <a:lvl1pPr algn="l">
              <a:defRPr sz="2222" b="1" cap="all"/>
            </a:lvl1pPr>
          </a:lstStyle>
          <a:p>
            <a:r>
              <a:rPr lang="en-US"/>
              <a:t>Click to edit Master title style</a:t>
            </a:r>
          </a:p>
        </p:txBody>
      </p:sp>
      <p:sp>
        <p:nvSpPr>
          <p:cNvPr id="3" name="Text Placeholder 2"/>
          <p:cNvSpPr>
            <a:spLocks noGrp="1"/>
          </p:cNvSpPr>
          <p:nvPr>
            <p:ph type="body" idx="1"/>
          </p:nvPr>
        </p:nvSpPr>
        <p:spPr>
          <a:xfrm>
            <a:off x="2166937" y="7751410"/>
            <a:ext cx="23317399" cy="4000500"/>
          </a:xfrm>
        </p:spPr>
        <p:txBody>
          <a:bodyPr anchor="b"/>
          <a:lstStyle>
            <a:lvl1pPr marL="0" indent="0">
              <a:buNone/>
              <a:defRPr sz="1111"/>
            </a:lvl1pPr>
            <a:lvl2pPr marL="254040" indent="0">
              <a:buNone/>
              <a:defRPr sz="1000"/>
            </a:lvl2pPr>
            <a:lvl3pPr marL="508082" indent="0">
              <a:buNone/>
              <a:defRPr sz="889"/>
            </a:lvl3pPr>
            <a:lvl4pPr marL="762122" indent="0">
              <a:buNone/>
              <a:defRPr sz="778"/>
            </a:lvl4pPr>
            <a:lvl5pPr marL="1016162" indent="0">
              <a:buNone/>
              <a:defRPr sz="778"/>
            </a:lvl5pPr>
            <a:lvl6pPr marL="1270204" indent="0">
              <a:buNone/>
              <a:defRPr sz="778"/>
            </a:lvl6pPr>
            <a:lvl7pPr marL="1524244" indent="0">
              <a:buNone/>
              <a:defRPr sz="778"/>
            </a:lvl7pPr>
            <a:lvl8pPr marL="1778284" indent="0">
              <a:buNone/>
              <a:defRPr sz="778"/>
            </a:lvl8pPr>
            <a:lvl9pPr marL="2032325" indent="0">
              <a:buNone/>
              <a:defRPr sz="778"/>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93B84E-27A1-4EDE-8E36-FE4C2E54BC8E}" type="slidenum">
              <a:rPr lang="en-US" altLang="en-US"/>
              <a:pPr>
                <a:defRPr/>
              </a:pPr>
              <a:t>‹#›</a:t>
            </a:fld>
            <a:endParaRPr lang="en-US" altLang="en-US"/>
          </a:p>
        </p:txBody>
      </p:sp>
    </p:spTree>
    <p:extLst>
      <p:ext uri="{BB962C8B-B14F-4D97-AF65-F5344CB8AC3E}">
        <p14:creationId xmlns:p14="http://schemas.microsoft.com/office/powerpoint/2010/main" val="2830884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56805" y="5285495"/>
            <a:ext cx="11611570" cy="10970507"/>
          </a:xfrm>
        </p:spPr>
        <p:txBody>
          <a:bodyPr/>
          <a:lstStyle>
            <a:lvl1pPr>
              <a:defRPr sz="1556"/>
            </a:lvl1pPr>
            <a:lvl2pPr>
              <a:defRPr sz="1333"/>
            </a:lvl2pPr>
            <a:lvl3pPr>
              <a:defRPr sz="1111"/>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3763626" y="5285495"/>
            <a:ext cx="11611571" cy="10970507"/>
          </a:xfrm>
        </p:spPr>
        <p:txBody>
          <a:bodyPr/>
          <a:lstStyle>
            <a:lvl1pPr>
              <a:defRPr sz="1556"/>
            </a:lvl1pPr>
            <a:lvl2pPr>
              <a:defRPr sz="1333"/>
            </a:lvl2pPr>
            <a:lvl3pPr>
              <a:defRPr sz="1111"/>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B82E04C-101E-4F0D-81E3-DC88FFA02859}" type="slidenum">
              <a:rPr lang="en-US" altLang="en-US"/>
              <a:pPr>
                <a:defRPr/>
              </a:pPr>
              <a:t>‹#›</a:t>
            </a:fld>
            <a:endParaRPr lang="en-US" altLang="en-US"/>
          </a:p>
        </p:txBody>
      </p:sp>
    </p:spTree>
    <p:extLst>
      <p:ext uri="{BB962C8B-B14F-4D97-AF65-F5344CB8AC3E}">
        <p14:creationId xmlns:p14="http://schemas.microsoft.com/office/powerpoint/2010/main" val="1792145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203" y="732014"/>
            <a:ext cx="24689594" cy="3048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71205" y="4093987"/>
            <a:ext cx="12120563" cy="1705681"/>
          </a:xfrm>
        </p:spPr>
        <p:txBody>
          <a:bodyPr anchor="b"/>
          <a:lstStyle>
            <a:lvl1pPr marL="0" indent="0">
              <a:buNone/>
              <a:defRPr sz="1333" b="1"/>
            </a:lvl1pPr>
            <a:lvl2pPr marL="254040" indent="0">
              <a:buNone/>
              <a:defRPr sz="1111" b="1"/>
            </a:lvl2pPr>
            <a:lvl3pPr marL="508082" indent="0">
              <a:buNone/>
              <a:defRPr sz="1000" b="1"/>
            </a:lvl3pPr>
            <a:lvl4pPr marL="762122" indent="0">
              <a:buNone/>
              <a:defRPr sz="889" b="1"/>
            </a:lvl4pPr>
            <a:lvl5pPr marL="1016162" indent="0">
              <a:buNone/>
              <a:defRPr sz="889" b="1"/>
            </a:lvl5pPr>
            <a:lvl6pPr marL="1270204" indent="0">
              <a:buNone/>
              <a:defRPr sz="889" b="1"/>
            </a:lvl6pPr>
            <a:lvl7pPr marL="1524244" indent="0">
              <a:buNone/>
              <a:defRPr sz="889" b="1"/>
            </a:lvl7pPr>
            <a:lvl8pPr marL="1778284" indent="0">
              <a:buNone/>
              <a:defRPr sz="889" b="1"/>
            </a:lvl8pPr>
            <a:lvl9pPr marL="2032325" indent="0">
              <a:buNone/>
              <a:defRPr sz="889" b="1"/>
            </a:lvl9pPr>
          </a:lstStyle>
          <a:p>
            <a:pPr lvl="0"/>
            <a:r>
              <a:rPr lang="en-US"/>
              <a:t>Click to edit Master text styles</a:t>
            </a:r>
          </a:p>
        </p:txBody>
      </p:sp>
      <p:sp>
        <p:nvSpPr>
          <p:cNvPr id="4" name="Content Placeholder 3"/>
          <p:cNvSpPr>
            <a:spLocks noGrp="1"/>
          </p:cNvSpPr>
          <p:nvPr>
            <p:ph sz="half" idx="2"/>
          </p:nvPr>
        </p:nvSpPr>
        <p:spPr>
          <a:xfrm>
            <a:off x="1371205" y="5799667"/>
            <a:ext cx="12120563" cy="10536591"/>
          </a:xfrm>
        </p:spPr>
        <p:txBody>
          <a:bodyPr/>
          <a:lstStyle>
            <a:lvl1pPr>
              <a:defRPr sz="1333"/>
            </a:lvl1pPr>
            <a:lvl2pPr>
              <a:defRPr sz="1111"/>
            </a:lvl2pPr>
            <a:lvl3pPr>
              <a:defRPr sz="1000"/>
            </a:lvl3pPr>
            <a:lvl4pPr>
              <a:defRPr sz="889"/>
            </a:lvl4pPr>
            <a:lvl5pPr>
              <a:defRPr sz="889"/>
            </a:lvl5pPr>
            <a:lvl6pPr>
              <a:defRPr sz="889"/>
            </a:lvl6pPr>
            <a:lvl7pPr>
              <a:defRPr sz="889"/>
            </a:lvl7pPr>
            <a:lvl8pPr>
              <a:defRPr sz="889"/>
            </a:lvl8pPr>
            <a:lvl9pPr>
              <a:defRPr sz="8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935276" y="4093987"/>
            <a:ext cx="12125523" cy="1705681"/>
          </a:xfrm>
        </p:spPr>
        <p:txBody>
          <a:bodyPr anchor="b"/>
          <a:lstStyle>
            <a:lvl1pPr marL="0" indent="0">
              <a:buNone/>
              <a:defRPr sz="1333" b="1"/>
            </a:lvl1pPr>
            <a:lvl2pPr marL="254040" indent="0">
              <a:buNone/>
              <a:defRPr sz="1111" b="1"/>
            </a:lvl2pPr>
            <a:lvl3pPr marL="508082" indent="0">
              <a:buNone/>
              <a:defRPr sz="1000" b="1"/>
            </a:lvl3pPr>
            <a:lvl4pPr marL="762122" indent="0">
              <a:buNone/>
              <a:defRPr sz="889" b="1"/>
            </a:lvl4pPr>
            <a:lvl5pPr marL="1016162" indent="0">
              <a:buNone/>
              <a:defRPr sz="889" b="1"/>
            </a:lvl5pPr>
            <a:lvl6pPr marL="1270204" indent="0">
              <a:buNone/>
              <a:defRPr sz="889" b="1"/>
            </a:lvl6pPr>
            <a:lvl7pPr marL="1524244" indent="0">
              <a:buNone/>
              <a:defRPr sz="889" b="1"/>
            </a:lvl7pPr>
            <a:lvl8pPr marL="1778284" indent="0">
              <a:buNone/>
              <a:defRPr sz="889" b="1"/>
            </a:lvl8pPr>
            <a:lvl9pPr marL="2032325" indent="0">
              <a:buNone/>
              <a:defRPr sz="889" b="1"/>
            </a:lvl9pPr>
          </a:lstStyle>
          <a:p>
            <a:pPr lvl="0"/>
            <a:r>
              <a:rPr lang="en-US"/>
              <a:t>Click to edit Master text styles</a:t>
            </a:r>
          </a:p>
        </p:txBody>
      </p:sp>
      <p:sp>
        <p:nvSpPr>
          <p:cNvPr id="6" name="Content Placeholder 5"/>
          <p:cNvSpPr>
            <a:spLocks noGrp="1"/>
          </p:cNvSpPr>
          <p:nvPr>
            <p:ph sz="quarter" idx="4"/>
          </p:nvPr>
        </p:nvSpPr>
        <p:spPr>
          <a:xfrm>
            <a:off x="13935276" y="5799667"/>
            <a:ext cx="12125523" cy="10536591"/>
          </a:xfrm>
        </p:spPr>
        <p:txBody>
          <a:bodyPr/>
          <a:lstStyle>
            <a:lvl1pPr>
              <a:defRPr sz="1333"/>
            </a:lvl1pPr>
            <a:lvl2pPr>
              <a:defRPr sz="1111"/>
            </a:lvl2pPr>
            <a:lvl3pPr>
              <a:defRPr sz="1000"/>
            </a:lvl3pPr>
            <a:lvl4pPr>
              <a:defRPr sz="889"/>
            </a:lvl4pPr>
            <a:lvl5pPr>
              <a:defRPr sz="889"/>
            </a:lvl5pPr>
            <a:lvl6pPr>
              <a:defRPr sz="889"/>
            </a:lvl6pPr>
            <a:lvl7pPr>
              <a:defRPr sz="889"/>
            </a:lvl7pPr>
            <a:lvl8pPr>
              <a:defRPr sz="889"/>
            </a:lvl8pPr>
            <a:lvl9pPr>
              <a:defRPr sz="8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84D8C30-E4BE-4228-826B-1EE4A79B632B}" type="slidenum">
              <a:rPr lang="en-US" altLang="en-US"/>
              <a:pPr>
                <a:defRPr/>
              </a:pPr>
              <a:t>‹#›</a:t>
            </a:fld>
            <a:endParaRPr lang="en-US" altLang="en-US"/>
          </a:p>
        </p:txBody>
      </p:sp>
    </p:spTree>
    <p:extLst>
      <p:ext uri="{BB962C8B-B14F-4D97-AF65-F5344CB8AC3E}">
        <p14:creationId xmlns:p14="http://schemas.microsoft.com/office/powerpoint/2010/main" val="3391981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20BCA89-467E-4933-9EAE-43B4DBC4CEB3}" type="slidenum">
              <a:rPr lang="en-US" altLang="en-US"/>
              <a:pPr>
                <a:defRPr/>
              </a:pPr>
              <a:t>‹#›</a:t>
            </a:fld>
            <a:endParaRPr lang="en-US" altLang="en-US"/>
          </a:p>
        </p:txBody>
      </p:sp>
    </p:spTree>
    <p:extLst>
      <p:ext uri="{BB962C8B-B14F-4D97-AF65-F5344CB8AC3E}">
        <p14:creationId xmlns:p14="http://schemas.microsoft.com/office/powerpoint/2010/main" val="139438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AAE18ED-B701-404B-862B-0FEFF01BECFA}" type="slidenum">
              <a:rPr lang="en-US" altLang="en-US"/>
              <a:pPr>
                <a:defRPr/>
              </a:pPr>
              <a:t>‹#›</a:t>
            </a:fld>
            <a:endParaRPr lang="en-US" altLang="en-US"/>
          </a:p>
        </p:txBody>
      </p:sp>
    </p:spTree>
    <p:extLst>
      <p:ext uri="{BB962C8B-B14F-4D97-AF65-F5344CB8AC3E}">
        <p14:creationId xmlns:p14="http://schemas.microsoft.com/office/powerpoint/2010/main" val="857487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204" y="728487"/>
            <a:ext cx="9024938" cy="3098271"/>
          </a:xfrm>
        </p:spPr>
        <p:txBody>
          <a:bodyPr anchor="b"/>
          <a:lstStyle>
            <a:lvl1pPr algn="l">
              <a:defRPr sz="1111" b="1"/>
            </a:lvl1pPr>
          </a:lstStyle>
          <a:p>
            <a:r>
              <a:rPr lang="en-US"/>
              <a:t>Click to edit Master title style</a:t>
            </a:r>
          </a:p>
        </p:txBody>
      </p:sp>
      <p:sp>
        <p:nvSpPr>
          <p:cNvPr id="3" name="Content Placeholder 2"/>
          <p:cNvSpPr>
            <a:spLocks noGrp="1"/>
          </p:cNvSpPr>
          <p:nvPr>
            <p:ph idx="1"/>
          </p:nvPr>
        </p:nvSpPr>
        <p:spPr>
          <a:xfrm>
            <a:off x="10725547" y="728487"/>
            <a:ext cx="15335250" cy="15607771"/>
          </a:xfrm>
        </p:spPr>
        <p:txBody>
          <a:bodyPr/>
          <a:lstStyle>
            <a:lvl1pPr>
              <a:defRPr sz="1778"/>
            </a:lvl1pPr>
            <a:lvl2pPr>
              <a:defRPr sz="1556"/>
            </a:lvl2pPr>
            <a:lvl3pPr>
              <a:defRPr sz="1333"/>
            </a:lvl3pPr>
            <a:lvl4pPr>
              <a:defRPr sz="1111"/>
            </a:lvl4pPr>
            <a:lvl5pPr>
              <a:defRPr sz="1111"/>
            </a:lvl5pPr>
            <a:lvl6pPr>
              <a:defRPr sz="1111"/>
            </a:lvl6pPr>
            <a:lvl7pPr>
              <a:defRPr sz="1111"/>
            </a:lvl7pPr>
            <a:lvl8pPr>
              <a:defRPr sz="1111"/>
            </a:lvl8pPr>
            <a:lvl9pPr>
              <a:defRPr sz="11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204" y="3826757"/>
            <a:ext cx="9024938" cy="12509500"/>
          </a:xfrm>
        </p:spPr>
        <p:txBody>
          <a:bodyPr/>
          <a:lstStyle>
            <a:lvl1pPr marL="0" indent="0">
              <a:buNone/>
              <a:defRPr sz="778"/>
            </a:lvl1pPr>
            <a:lvl2pPr marL="254040" indent="0">
              <a:buNone/>
              <a:defRPr sz="667"/>
            </a:lvl2pPr>
            <a:lvl3pPr marL="508082" indent="0">
              <a:buNone/>
              <a:defRPr sz="556"/>
            </a:lvl3pPr>
            <a:lvl4pPr marL="762122" indent="0">
              <a:buNone/>
              <a:defRPr sz="500"/>
            </a:lvl4pPr>
            <a:lvl5pPr marL="1016162" indent="0">
              <a:buNone/>
              <a:defRPr sz="500"/>
            </a:lvl5pPr>
            <a:lvl6pPr marL="1270204" indent="0">
              <a:buNone/>
              <a:defRPr sz="500"/>
            </a:lvl6pPr>
            <a:lvl7pPr marL="1524244" indent="0">
              <a:buNone/>
              <a:defRPr sz="500"/>
            </a:lvl7pPr>
            <a:lvl8pPr marL="1778284" indent="0">
              <a:buNone/>
              <a:defRPr sz="500"/>
            </a:lvl8pPr>
            <a:lvl9pPr marL="2032325" indent="0">
              <a:buNone/>
              <a:defRPr sz="5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BA5D4FD-3666-46FB-8097-74EA9ABB5225}" type="slidenum">
              <a:rPr lang="en-US" altLang="en-US"/>
              <a:pPr>
                <a:defRPr/>
              </a:pPr>
              <a:t>‹#›</a:t>
            </a:fld>
            <a:endParaRPr lang="en-US" altLang="en-US"/>
          </a:p>
        </p:txBody>
      </p:sp>
    </p:spTree>
    <p:extLst>
      <p:ext uri="{BB962C8B-B14F-4D97-AF65-F5344CB8AC3E}">
        <p14:creationId xmlns:p14="http://schemas.microsoft.com/office/powerpoint/2010/main" val="2784829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665" y="12801426"/>
            <a:ext cx="16459398" cy="1511653"/>
          </a:xfrm>
        </p:spPr>
        <p:txBody>
          <a:bodyPr anchor="b"/>
          <a:lstStyle>
            <a:lvl1pPr algn="l">
              <a:defRPr sz="1111" b="1"/>
            </a:lvl1pPr>
          </a:lstStyle>
          <a:p>
            <a:r>
              <a:rPr lang="en-US"/>
              <a:t>Click to edit Master title style</a:t>
            </a:r>
          </a:p>
        </p:txBody>
      </p:sp>
      <p:sp>
        <p:nvSpPr>
          <p:cNvPr id="3" name="Picture Placeholder 2"/>
          <p:cNvSpPr>
            <a:spLocks noGrp="1"/>
          </p:cNvSpPr>
          <p:nvPr>
            <p:ph type="pic" idx="1"/>
          </p:nvPr>
        </p:nvSpPr>
        <p:spPr>
          <a:xfrm>
            <a:off x="5376665" y="1634243"/>
            <a:ext cx="16459398" cy="10972271"/>
          </a:xfrm>
        </p:spPr>
        <p:txBody>
          <a:bodyPr/>
          <a:lstStyle>
            <a:lvl1pPr marL="0" indent="0">
              <a:buNone/>
              <a:defRPr sz="1778"/>
            </a:lvl1pPr>
            <a:lvl2pPr marL="254040" indent="0">
              <a:buNone/>
              <a:defRPr sz="1556"/>
            </a:lvl2pPr>
            <a:lvl3pPr marL="508082" indent="0">
              <a:buNone/>
              <a:defRPr sz="1333"/>
            </a:lvl3pPr>
            <a:lvl4pPr marL="762122" indent="0">
              <a:buNone/>
              <a:defRPr sz="1111"/>
            </a:lvl4pPr>
            <a:lvl5pPr marL="1016162" indent="0">
              <a:buNone/>
              <a:defRPr sz="1111"/>
            </a:lvl5pPr>
            <a:lvl6pPr marL="1270204" indent="0">
              <a:buNone/>
              <a:defRPr sz="1111"/>
            </a:lvl6pPr>
            <a:lvl7pPr marL="1524244" indent="0">
              <a:buNone/>
              <a:defRPr sz="1111"/>
            </a:lvl7pPr>
            <a:lvl8pPr marL="1778284" indent="0">
              <a:buNone/>
              <a:defRPr sz="1111"/>
            </a:lvl8pPr>
            <a:lvl9pPr marL="2032325" indent="0">
              <a:buNone/>
              <a:defRPr sz="1111"/>
            </a:lvl9pPr>
          </a:lstStyle>
          <a:p>
            <a:pPr lvl="0"/>
            <a:endParaRPr lang="en-US" noProof="0"/>
          </a:p>
        </p:txBody>
      </p:sp>
      <p:sp>
        <p:nvSpPr>
          <p:cNvPr id="4" name="Text Placeholder 3"/>
          <p:cNvSpPr>
            <a:spLocks noGrp="1"/>
          </p:cNvSpPr>
          <p:nvPr>
            <p:ph type="body" sz="half" idx="2"/>
          </p:nvPr>
        </p:nvSpPr>
        <p:spPr>
          <a:xfrm>
            <a:off x="5376665" y="14313077"/>
            <a:ext cx="16459398" cy="2145771"/>
          </a:xfrm>
        </p:spPr>
        <p:txBody>
          <a:bodyPr/>
          <a:lstStyle>
            <a:lvl1pPr marL="0" indent="0">
              <a:buNone/>
              <a:defRPr sz="778"/>
            </a:lvl1pPr>
            <a:lvl2pPr marL="254040" indent="0">
              <a:buNone/>
              <a:defRPr sz="667"/>
            </a:lvl2pPr>
            <a:lvl3pPr marL="508082" indent="0">
              <a:buNone/>
              <a:defRPr sz="556"/>
            </a:lvl3pPr>
            <a:lvl4pPr marL="762122" indent="0">
              <a:buNone/>
              <a:defRPr sz="500"/>
            </a:lvl4pPr>
            <a:lvl5pPr marL="1016162" indent="0">
              <a:buNone/>
              <a:defRPr sz="500"/>
            </a:lvl5pPr>
            <a:lvl6pPr marL="1270204" indent="0">
              <a:buNone/>
              <a:defRPr sz="500"/>
            </a:lvl6pPr>
            <a:lvl7pPr marL="1524244" indent="0">
              <a:buNone/>
              <a:defRPr sz="500"/>
            </a:lvl7pPr>
            <a:lvl8pPr marL="1778284" indent="0">
              <a:buNone/>
              <a:defRPr sz="500"/>
            </a:lvl8pPr>
            <a:lvl9pPr marL="2032325" indent="0">
              <a:buNone/>
              <a:defRPr sz="5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CDCB7FC-E84E-4DB7-B5AB-B02C4F2680CB}" type="slidenum">
              <a:rPr lang="en-US" altLang="en-US"/>
              <a:pPr>
                <a:defRPr/>
              </a:pPr>
              <a:t>‹#›</a:t>
            </a:fld>
            <a:endParaRPr lang="en-US" altLang="en-US"/>
          </a:p>
        </p:txBody>
      </p:sp>
    </p:spTree>
    <p:extLst>
      <p:ext uri="{BB962C8B-B14F-4D97-AF65-F5344CB8AC3E}">
        <p14:creationId xmlns:p14="http://schemas.microsoft.com/office/powerpoint/2010/main" val="99423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56806" y="1624542"/>
            <a:ext cx="23318391" cy="304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07594" tIns="153799" rIns="307594" bIns="153799"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056806" y="5285495"/>
            <a:ext cx="23318391" cy="1097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07594" tIns="153799" rIns="307594" bIns="15379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2056805" y="16663461"/>
            <a:ext cx="5715000" cy="1217083"/>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defRPr sz="2611">
                <a:effectLst/>
              </a:defRPr>
            </a:lvl1pPr>
          </a:lstStyle>
          <a:p>
            <a:pPr>
              <a:defRPr/>
            </a:pPr>
            <a:endParaRPr lang="en-US"/>
          </a:p>
        </p:txBody>
      </p:sp>
      <p:sp>
        <p:nvSpPr>
          <p:cNvPr id="1029" name="Rectangle 5"/>
          <p:cNvSpPr>
            <a:spLocks noGrp="1" noChangeArrowheads="1"/>
          </p:cNvSpPr>
          <p:nvPr>
            <p:ph type="ftr" sz="quarter" idx="3"/>
          </p:nvPr>
        </p:nvSpPr>
        <p:spPr bwMode="auto">
          <a:xfrm>
            <a:off x="9373197" y="16663461"/>
            <a:ext cx="8685609" cy="1217083"/>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lgn="ctr">
              <a:defRPr sz="2611">
                <a:effectLst/>
              </a:defRPr>
            </a:lvl1pPr>
          </a:lstStyle>
          <a:p>
            <a:pPr>
              <a:defRPr/>
            </a:pPr>
            <a:endParaRPr lang="en-US"/>
          </a:p>
        </p:txBody>
      </p:sp>
      <p:sp>
        <p:nvSpPr>
          <p:cNvPr id="1030" name="Rectangle 6"/>
          <p:cNvSpPr>
            <a:spLocks noGrp="1" noChangeArrowheads="1"/>
          </p:cNvSpPr>
          <p:nvPr>
            <p:ph type="sldNum" sz="quarter" idx="4"/>
          </p:nvPr>
        </p:nvSpPr>
        <p:spPr bwMode="auto">
          <a:xfrm>
            <a:off x="19660196" y="16663461"/>
            <a:ext cx="5715000" cy="1217083"/>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lgn="r">
              <a:defRPr sz="2611" smtClean="0"/>
            </a:lvl1pPr>
          </a:lstStyle>
          <a:p>
            <a:pPr>
              <a:defRPr/>
            </a:pPr>
            <a:fld id="{A1BC8B84-30B1-403C-A00D-1F1193C979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708599" rtl="0" eaLnBrk="0" fontAlgn="base" hangingPunct="0">
        <a:spcBef>
          <a:spcPct val="0"/>
        </a:spcBef>
        <a:spcAft>
          <a:spcPct val="0"/>
        </a:spcAft>
        <a:defRPr sz="8223">
          <a:solidFill>
            <a:schemeClr val="tx2"/>
          </a:solidFill>
          <a:latin typeface="+mj-lt"/>
          <a:ea typeface="+mj-ea"/>
          <a:cs typeface="+mj-cs"/>
        </a:defRPr>
      </a:lvl1pPr>
      <a:lvl2pPr algn="ctr" defTabSz="1708599" rtl="0" eaLnBrk="0" fontAlgn="base" hangingPunct="0">
        <a:spcBef>
          <a:spcPct val="0"/>
        </a:spcBef>
        <a:spcAft>
          <a:spcPct val="0"/>
        </a:spcAft>
        <a:defRPr sz="8223">
          <a:solidFill>
            <a:schemeClr val="tx2"/>
          </a:solidFill>
          <a:latin typeface="Times New Roman"/>
        </a:defRPr>
      </a:lvl2pPr>
      <a:lvl3pPr algn="ctr" defTabSz="1708599" rtl="0" eaLnBrk="0" fontAlgn="base" hangingPunct="0">
        <a:spcBef>
          <a:spcPct val="0"/>
        </a:spcBef>
        <a:spcAft>
          <a:spcPct val="0"/>
        </a:spcAft>
        <a:defRPr sz="8223">
          <a:solidFill>
            <a:schemeClr val="tx2"/>
          </a:solidFill>
          <a:latin typeface="Times New Roman"/>
        </a:defRPr>
      </a:lvl3pPr>
      <a:lvl4pPr algn="ctr" defTabSz="1708599" rtl="0" eaLnBrk="0" fontAlgn="base" hangingPunct="0">
        <a:spcBef>
          <a:spcPct val="0"/>
        </a:spcBef>
        <a:spcAft>
          <a:spcPct val="0"/>
        </a:spcAft>
        <a:defRPr sz="8223">
          <a:solidFill>
            <a:schemeClr val="tx2"/>
          </a:solidFill>
          <a:latin typeface="Times New Roman"/>
        </a:defRPr>
      </a:lvl4pPr>
      <a:lvl5pPr algn="ctr" defTabSz="1708599" rtl="0" eaLnBrk="0" fontAlgn="base" hangingPunct="0">
        <a:spcBef>
          <a:spcPct val="0"/>
        </a:spcBef>
        <a:spcAft>
          <a:spcPct val="0"/>
        </a:spcAft>
        <a:defRPr sz="8223">
          <a:solidFill>
            <a:schemeClr val="tx2"/>
          </a:solidFill>
          <a:latin typeface="Times New Roman"/>
        </a:defRPr>
      </a:lvl5pPr>
      <a:lvl6pPr marL="254040" algn="ctr" defTabSz="1708599" rtl="0" eaLnBrk="0" fontAlgn="base" hangingPunct="0">
        <a:spcBef>
          <a:spcPct val="0"/>
        </a:spcBef>
        <a:spcAft>
          <a:spcPct val="0"/>
        </a:spcAft>
        <a:defRPr sz="8223">
          <a:solidFill>
            <a:schemeClr val="tx2"/>
          </a:solidFill>
          <a:latin typeface="Times New Roman"/>
        </a:defRPr>
      </a:lvl6pPr>
      <a:lvl7pPr marL="508082" algn="ctr" defTabSz="1708599" rtl="0" eaLnBrk="0" fontAlgn="base" hangingPunct="0">
        <a:spcBef>
          <a:spcPct val="0"/>
        </a:spcBef>
        <a:spcAft>
          <a:spcPct val="0"/>
        </a:spcAft>
        <a:defRPr sz="8223">
          <a:solidFill>
            <a:schemeClr val="tx2"/>
          </a:solidFill>
          <a:latin typeface="Times New Roman"/>
        </a:defRPr>
      </a:lvl7pPr>
      <a:lvl8pPr marL="762122" algn="ctr" defTabSz="1708599" rtl="0" eaLnBrk="0" fontAlgn="base" hangingPunct="0">
        <a:spcBef>
          <a:spcPct val="0"/>
        </a:spcBef>
        <a:spcAft>
          <a:spcPct val="0"/>
        </a:spcAft>
        <a:defRPr sz="8223">
          <a:solidFill>
            <a:schemeClr val="tx2"/>
          </a:solidFill>
          <a:latin typeface="Times New Roman"/>
        </a:defRPr>
      </a:lvl8pPr>
      <a:lvl9pPr marL="1016162" algn="ctr" defTabSz="1708599" rtl="0" eaLnBrk="0" fontAlgn="base" hangingPunct="0">
        <a:spcBef>
          <a:spcPct val="0"/>
        </a:spcBef>
        <a:spcAft>
          <a:spcPct val="0"/>
        </a:spcAft>
        <a:defRPr sz="8223">
          <a:solidFill>
            <a:schemeClr val="tx2"/>
          </a:solidFill>
          <a:latin typeface="Times New Roman"/>
        </a:defRPr>
      </a:lvl9pPr>
    </p:titleStyle>
    <p:bodyStyle>
      <a:lvl1pPr marL="639512" indent="-639512" algn="l" defTabSz="1708599" rtl="0" eaLnBrk="0" fontAlgn="base" hangingPunct="0">
        <a:spcBef>
          <a:spcPct val="20000"/>
        </a:spcBef>
        <a:spcAft>
          <a:spcPct val="0"/>
        </a:spcAft>
        <a:buChar char="•"/>
        <a:defRPr sz="5945">
          <a:solidFill>
            <a:schemeClr val="tx1"/>
          </a:solidFill>
          <a:latin typeface="+mn-lt"/>
          <a:ea typeface="+mn-ea"/>
          <a:cs typeface="+mn-cs"/>
        </a:defRPr>
      </a:lvl1pPr>
      <a:lvl2pPr marL="1387521" indent="-533662" algn="l" defTabSz="1708599" rtl="0" eaLnBrk="0" fontAlgn="base" hangingPunct="0">
        <a:spcBef>
          <a:spcPct val="20000"/>
        </a:spcBef>
        <a:spcAft>
          <a:spcPct val="0"/>
        </a:spcAft>
        <a:buChar char="–"/>
        <a:defRPr sz="5278">
          <a:solidFill>
            <a:schemeClr val="tx1"/>
          </a:solidFill>
          <a:latin typeface="+mn-lt"/>
        </a:defRPr>
      </a:lvl2pPr>
      <a:lvl3pPr marL="2135530" indent="-426929" algn="l" defTabSz="1708599" rtl="0" eaLnBrk="0" fontAlgn="base" hangingPunct="0">
        <a:spcBef>
          <a:spcPct val="20000"/>
        </a:spcBef>
        <a:spcAft>
          <a:spcPct val="0"/>
        </a:spcAft>
        <a:buChar char="•"/>
        <a:defRPr sz="4500">
          <a:solidFill>
            <a:schemeClr val="tx1"/>
          </a:solidFill>
          <a:latin typeface="+mn-lt"/>
        </a:defRPr>
      </a:lvl3pPr>
      <a:lvl4pPr marL="2992034" indent="-429577" algn="l" defTabSz="1708599" rtl="0" eaLnBrk="0" fontAlgn="base" hangingPunct="0">
        <a:spcBef>
          <a:spcPct val="20000"/>
        </a:spcBef>
        <a:spcAft>
          <a:spcPct val="0"/>
        </a:spcAft>
        <a:buChar char="–"/>
        <a:defRPr sz="3611">
          <a:solidFill>
            <a:schemeClr val="tx1"/>
          </a:solidFill>
          <a:latin typeface="+mn-lt"/>
        </a:defRPr>
      </a:lvl4pPr>
      <a:lvl5pPr marL="3845893" indent="-426929" algn="l" defTabSz="1708599" rtl="0" eaLnBrk="0" fontAlgn="base" hangingPunct="0">
        <a:spcBef>
          <a:spcPct val="20000"/>
        </a:spcBef>
        <a:spcAft>
          <a:spcPct val="0"/>
        </a:spcAft>
        <a:buChar char="»"/>
        <a:defRPr sz="3611">
          <a:solidFill>
            <a:schemeClr val="tx1"/>
          </a:solidFill>
          <a:latin typeface="+mn-lt"/>
        </a:defRPr>
      </a:lvl5pPr>
      <a:lvl6pPr marL="4099934" indent="-426929" algn="l" defTabSz="1708599" rtl="0" eaLnBrk="0" fontAlgn="base" hangingPunct="0">
        <a:spcBef>
          <a:spcPct val="20000"/>
        </a:spcBef>
        <a:spcAft>
          <a:spcPct val="0"/>
        </a:spcAft>
        <a:buChar char="»"/>
        <a:defRPr sz="3611">
          <a:solidFill>
            <a:schemeClr val="tx1"/>
          </a:solidFill>
          <a:latin typeface="+mn-lt"/>
        </a:defRPr>
      </a:lvl6pPr>
      <a:lvl7pPr marL="4353974" indent="-426929" algn="l" defTabSz="1708599" rtl="0" eaLnBrk="0" fontAlgn="base" hangingPunct="0">
        <a:spcBef>
          <a:spcPct val="20000"/>
        </a:spcBef>
        <a:spcAft>
          <a:spcPct val="0"/>
        </a:spcAft>
        <a:buChar char="»"/>
        <a:defRPr sz="3611">
          <a:solidFill>
            <a:schemeClr val="tx1"/>
          </a:solidFill>
          <a:latin typeface="+mn-lt"/>
        </a:defRPr>
      </a:lvl7pPr>
      <a:lvl8pPr marL="4608015" indent="-426929" algn="l" defTabSz="1708599" rtl="0" eaLnBrk="0" fontAlgn="base" hangingPunct="0">
        <a:spcBef>
          <a:spcPct val="20000"/>
        </a:spcBef>
        <a:spcAft>
          <a:spcPct val="0"/>
        </a:spcAft>
        <a:buChar char="»"/>
        <a:defRPr sz="3611">
          <a:solidFill>
            <a:schemeClr val="tx1"/>
          </a:solidFill>
          <a:latin typeface="+mn-lt"/>
        </a:defRPr>
      </a:lvl8pPr>
      <a:lvl9pPr marL="4862056" indent="-426929" algn="l" defTabSz="1708599" rtl="0" eaLnBrk="0" fontAlgn="base" hangingPunct="0">
        <a:spcBef>
          <a:spcPct val="20000"/>
        </a:spcBef>
        <a:spcAft>
          <a:spcPct val="0"/>
        </a:spcAft>
        <a:buChar char="»"/>
        <a:defRPr sz="3611">
          <a:solidFill>
            <a:schemeClr val="tx1"/>
          </a:solidFill>
          <a:latin typeface="+mn-lt"/>
        </a:defRPr>
      </a:lvl9pPr>
    </p:bodyStyle>
    <p:otherStyle>
      <a:defPPr>
        <a:defRPr lang="en-US"/>
      </a:defPPr>
      <a:lvl1pPr marL="0" algn="l" defTabSz="508082" rtl="0" eaLnBrk="1" latinLnBrk="0" hangingPunct="1">
        <a:defRPr sz="1000" kern="1200">
          <a:solidFill>
            <a:schemeClr val="tx1"/>
          </a:solidFill>
          <a:latin typeface="+mn-lt"/>
          <a:ea typeface="+mn-ea"/>
          <a:cs typeface="+mn-cs"/>
        </a:defRPr>
      </a:lvl1pPr>
      <a:lvl2pPr marL="254040" algn="l" defTabSz="508082" rtl="0" eaLnBrk="1" latinLnBrk="0" hangingPunct="1">
        <a:defRPr sz="1000" kern="1200">
          <a:solidFill>
            <a:schemeClr val="tx1"/>
          </a:solidFill>
          <a:latin typeface="+mn-lt"/>
          <a:ea typeface="+mn-ea"/>
          <a:cs typeface="+mn-cs"/>
        </a:defRPr>
      </a:lvl2pPr>
      <a:lvl3pPr marL="508082" algn="l" defTabSz="508082" rtl="0" eaLnBrk="1" latinLnBrk="0" hangingPunct="1">
        <a:defRPr sz="1000" kern="1200">
          <a:solidFill>
            <a:schemeClr val="tx1"/>
          </a:solidFill>
          <a:latin typeface="+mn-lt"/>
          <a:ea typeface="+mn-ea"/>
          <a:cs typeface="+mn-cs"/>
        </a:defRPr>
      </a:lvl3pPr>
      <a:lvl4pPr marL="762122" algn="l" defTabSz="508082" rtl="0" eaLnBrk="1" latinLnBrk="0" hangingPunct="1">
        <a:defRPr sz="1000" kern="1200">
          <a:solidFill>
            <a:schemeClr val="tx1"/>
          </a:solidFill>
          <a:latin typeface="+mn-lt"/>
          <a:ea typeface="+mn-ea"/>
          <a:cs typeface="+mn-cs"/>
        </a:defRPr>
      </a:lvl4pPr>
      <a:lvl5pPr marL="1016162" algn="l" defTabSz="508082" rtl="0" eaLnBrk="1" latinLnBrk="0" hangingPunct="1">
        <a:defRPr sz="1000" kern="1200">
          <a:solidFill>
            <a:schemeClr val="tx1"/>
          </a:solidFill>
          <a:latin typeface="+mn-lt"/>
          <a:ea typeface="+mn-ea"/>
          <a:cs typeface="+mn-cs"/>
        </a:defRPr>
      </a:lvl5pPr>
      <a:lvl6pPr marL="1270204" algn="l" defTabSz="508082" rtl="0" eaLnBrk="1" latinLnBrk="0" hangingPunct="1">
        <a:defRPr sz="1000" kern="1200">
          <a:solidFill>
            <a:schemeClr val="tx1"/>
          </a:solidFill>
          <a:latin typeface="+mn-lt"/>
          <a:ea typeface="+mn-ea"/>
          <a:cs typeface="+mn-cs"/>
        </a:defRPr>
      </a:lvl6pPr>
      <a:lvl7pPr marL="1524244" algn="l" defTabSz="508082" rtl="0" eaLnBrk="1" latinLnBrk="0" hangingPunct="1">
        <a:defRPr sz="1000" kern="1200">
          <a:solidFill>
            <a:schemeClr val="tx1"/>
          </a:solidFill>
          <a:latin typeface="+mn-lt"/>
          <a:ea typeface="+mn-ea"/>
          <a:cs typeface="+mn-cs"/>
        </a:defRPr>
      </a:lvl7pPr>
      <a:lvl8pPr marL="1778284" algn="l" defTabSz="508082" rtl="0" eaLnBrk="1" latinLnBrk="0" hangingPunct="1">
        <a:defRPr sz="1000" kern="1200">
          <a:solidFill>
            <a:schemeClr val="tx1"/>
          </a:solidFill>
          <a:latin typeface="+mn-lt"/>
          <a:ea typeface="+mn-ea"/>
          <a:cs typeface="+mn-cs"/>
        </a:defRPr>
      </a:lvl8pPr>
      <a:lvl9pPr marL="2032325" algn="l" defTabSz="508082" rtl="0" eaLnBrk="1" latinLnBrk="0" hangingPunct="1">
        <a:defRPr sz="1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BEE966D-2AE5-E449-94CC-D103CB9D9790}"/>
              </a:ext>
            </a:extLst>
          </p:cNvPr>
          <p:cNvSpPr/>
          <p:nvPr/>
        </p:nvSpPr>
        <p:spPr bwMode="auto">
          <a:xfrm>
            <a:off x="533399" y="333195"/>
            <a:ext cx="26373661" cy="2137152"/>
          </a:xfrm>
          <a:prstGeom prst="roundRect">
            <a:avLst>
              <a:gd name="adj" fmla="val 4901"/>
            </a:avLst>
          </a:prstGeom>
          <a:solidFill>
            <a:srgbClr val="173C77"/>
          </a:solidFill>
          <a:ln w="9525" cap="flat" cmpd="sng" algn="ctr">
            <a:solidFill>
              <a:srgbClr val="184F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4479"/>
              </a:solidFill>
              <a:effectLst>
                <a:outerShdw blurRad="38100" dist="38100" dir="2700000" algn="tl">
                  <a:srgbClr val="000000">
                    <a:alpha val="43137"/>
                  </a:srgbClr>
                </a:outerShdw>
              </a:effectLst>
              <a:latin typeface="Times New Roman"/>
            </a:endParaRPr>
          </a:p>
        </p:txBody>
      </p:sp>
      <p:sp>
        <p:nvSpPr>
          <p:cNvPr id="116" name="Right Arrow 115"/>
          <p:cNvSpPr/>
          <p:nvPr/>
        </p:nvSpPr>
        <p:spPr>
          <a:xfrm>
            <a:off x="13599884" y="14020800"/>
            <a:ext cx="253237" cy="152834"/>
          </a:xfrm>
          <a:prstGeom prst="rightArrow">
            <a:avLst/>
          </a:prstGeom>
          <a:solidFill>
            <a:srgbClr val="99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44"/>
          </a:p>
        </p:txBody>
      </p:sp>
      <p:sp>
        <p:nvSpPr>
          <p:cNvPr id="98" name="Right Arrow 97"/>
          <p:cNvSpPr/>
          <p:nvPr/>
        </p:nvSpPr>
        <p:spPr>
          <a:xfrm>
            <a:off x="14098630" y="9275408"/>
            <a:ext cx="204824" cy="152834"/>
          </a:xfrm>
          <a:prstGeom prst="rightArrow">
            <a:avLst/>
          </a:prstGeom>
          <a:solidFill>
            <a:srgbClr val="99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44"/>
          </a:p>
        </p:txBody>
      </p:sp>
      <p:pic>
        <p:nvPicPr>
          <p:cNvPr id="3088" name="image2.png"/>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727489" y="522740"/>
            <a:ext cx="1745392" cy="1758061"/>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pic>
      <p:sp>
        <p:nvSpPr>
          <p:cNvPr id="3089" name="Shape 15"/>
          <p:cNvSpPr>
            <a:spLocks noChangeArrowheads="1"/>
          </p:cNvSpPr>
          <p:nvPr/>
        </p:nvSpPr>
        <p:spPr bwMode="auto">
          <a:xfrm>
            <a:off x="4103867" y="1573900"/>
            <a:ext cx="6799936" cy="630942"/>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none" lIns="25399" rIns="2539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500" dirty="0">
                <a:solidFill>
                  <a:schemeClr val="bg1"/>
                </a:solidFill>
                <a:latin typeface="Avenir Medium" charset="0"/>
                <a:ea typeface="Avenir Medium" charset="0"/>
                <a:cs typeface="Avenir Medium" charset="0"/>
                <a:sym typeface="DIN Alternate Bold"/>
              </a:rPr>
              <a:t>Swetha Revanur and Keanu Spies</a:t>
            </a:r>
          </a:p>
        </p:txBody>
      </p:sp>
      <p:sp>
        <p:nvSpPr>
          <p:cNvPr id="3090" name="Shape 16"/>
          <p:cNvSpPr>
            <a:spLocks noChangeArrowheads="1"/>
          </p:cNvSpPr>
          <p:nvPr/>
        </p:nvSpPr>
        <p:spPr bwMode="auto">
          <a:xfrm>
            <a:off x="13137874" y="1578858"/>
            <a:ext cx="6859505" cy="630942"/>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none" lIns="25399" rIns="2539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500" dirty="0">
                <a:solidFill>
                  <a:schemeClr val="bg1"/>
                </a:solidFill>
                <a:latin typeface="Avenir Medium" charset="0"/>
                <a:ea typeface="Avenir Medium" charset="0"/>
                <a:cs typeface="Avenir Medium" charset="0"/>
                <a:sym typeface="DIN Alternate Bold"/>
              </a:rPr>
              <a:t>(srevanur, keanus) @ stanford.edu</a:t>
            </a:r>
          </a:p>
        </p:txBody>
      </p:sp>
      <p:sp>
        <p:nvSpPr>
          <p:cNvPr id="55" name="Shape 12 2" descr="Brown marble"/>
          <p:cNvSpPr/>
          <p:nvPr/>
        </p:nvSpPr>
        <p:spPr bwMode="auto">
          <a:xfrm>
            <a:off x="829457" y="647435"/>
            <a:ext cx="22843109" cy="803755"/>
          </a:xfrm>
          <a:prstGeom prst="rect">
            <a:avLst/>
          </a:prstGeom>
          <a:ln w="12700">
            <a:miter lim="400000"/>
          </a:ln>
          <a:extLst/>
        </p:spPr>
        <p:txBody>
          <a:bodyPr wrap="square" lIns="16991" tIns="16991" rIns="16991" bIns="16991">
            <a:spAutoFit/>
          </a:bodyPr>
          <a:lstStyle/>
          <a:p>
            <a:pPr algn="ctr">
              <a:defRPr/>
            </a:pPr>
            <a:r>
              <a:rPr lang="en-US" altLang="en-US" sz="5000" dirty="0">
                <a:solidFill>
                  <a:schemeClr val="bg1"/>
                </a:solidFill>
                <a:latin typeface="Avenir Medium" charset="0"/>
                <a:ea typeface="Avenir Medium" charset="0"/>
                <a:cs typeface="Avenir Medium" charset="0"/>
              </a:rPr>
              <a:t>Multimodal Learning for Disaster Assessment Using Social Media Data</a:t>
            </a:r>
            <a:endParaRPr sz="5000" dirty="0">
              <a:solidFill>
                <a:schemeClr val="bg1"/>
              </a:solidFill>
              <a:effectLst>
                <a:outerShdw blurRad="38100" dist="38100" dir="2700000" algn="tl">
                  <a:srgbClr val="000000">
                    <a:alpha val="43137"/>
                  </a:srgbClr>
                </a:outerShdw>
              </a:effectLst>
              <a:latin typeface="Avenir Medium" charset="0"/>
              <a:ea typeface="Avenir Medium" charset="0"/>
              <a:cs typeface="Avenir Medium" charset="0"/>
              <a:sym typeface="DIN Alternate Bold"/>
            </a:endParaRPr>
          </a:p>
        </p:txBody>
      </p:sp>
      <p:sp>
        <p:nvSpPr>
          <p:cNvPr id="82" name="Rounded Rectangle 81"/>
          <p:cNvSpPr/>
          <p:nvPr/>
        </p:nvSpPr>
        <p:spPr bwMode="auto">
          <a:xfrm>
            <a:off x="529389" y="3555444"/>
            <a:ext cx="7311042" cy="454485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400" dirty="0">
                <a:effectLst>
                  <a:outerShdw dir="2700000" algn="tl">
                    <a:srgbClr val="000000">
                      <a:alpha val="43137"/>
                    </a:srgbClr>
                  </a:outerShdw>
                </a:effectLst>
                <a:latin typeface="Avenir Book" charset="0"/>
                <a:ea typeface="Avenir Book" charset="0"/>
                <a:cs typeface="Avenir Book" charset="0"/>
              </a:rPr>
              <a:t>As cameras become an increasingly ubiquitous part of modern life, videos offer a valuable source of data for a variety of applications. However, it is intractable for humans to manually observe most of this incoming content. </a:t>
            </a:r>
          </a:p>
        </p:txBody>
      </p:sp>
      <p:sp>
        <p:nvSpPr>
          <p:cNvPr id="88" name="Rounded Rectangle 87"/>
          <p:cNvSpPr/>
          <p:nvPr/>
        </p:nvSpPr>
        <p:spPr bwMode="auto">
          <a:xfrm>
            <a:off x="557617" y="9058388"/>
            <a:ext cx="7260352" cy="5704535"/>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Use a variety of heuristics and a small number of labeled data points to predict labels for a large number of unlabeled points. These weakly-labeled points can then be added to a training set for a future classifier.</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Trading certainty in the labels for a larger training set.</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Though convolutional architectures have been used for video classification, they historically assume large training sets. </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Any weak supervision approaches rely on captions to generate latent probability distributions for objects in the image or create surrogate classes. However, all of these methods require manual heuristic generation.</a:t>
            </a:r>
          </a:p>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There is an existing automated weak supervision pipeline called Reef, however it was built for textual data.</a:t>
            </a:r>
          </a:p>
        </p:txBody>
      </p:sp>
      <p:sp>
        <p:nvSpPr>
          <p:cNvPr id="14" name="TextBox 13"/>
          <p:cNvSpPr txBox="1"/>
          <p:nvPr/>
        </p:nvSpPr>
        <p:spPr bwMode="auto">
          <a:xfrm>
            <a:off x="533399" y="5820172"/>
            <a:ext cx="3570467" cy="2257028"/>
          </a:xfrm>
          <a:prstGeom prst="rect">
            <a:avLst/>
          </a:prstGeom>
          <a:noFill/>
          <a:ln w="19050">
            <a:noFill/>
            <a:miter lim="800000"/>
            <a:headEnd/>
            <a:tailEnd/>
          </a:ln>
        </p:spPr>
        <p:txBody>
          <a:bodyPr wrap="square" lIns="203200" tIns="203200" rIns="203200" bIns="203200" rtlCol="0">
            <a:spAutoFit/>
          </a:bodyPr>
          <a:lstStyle/>
          <a:p>
            <a:pPr marL="342900" indent="-342900">
              <a:spcAft>
                <a:spcPts val="600"/>
              </a:spcAft>
              <a:buFont typeface="Arial" charset="0"/>
              <a:buChar char="•"/>
            </a:pPr>
            <a:r>
              <a:rPr lang="en-US" sz="2400" dirty="0">
                <a:effectLst>
                  <a:outerShdw dir="2700000" algn="tl">
                    <a:srgbClr val="000000">
                      <a:alpha val="43137"/>
                    </a:srgbClr>
                  </a:outerShdw>
                </a:effectLst>
                <a:latin typeface="Avenir Book" charset="0"/>
                <a:ea typeface="Avenir Book" charset="0"/>
                <a:cs typeface="Avenir Book" charset="0"/>
              </a:rPr>
              <a:t>It is crucial to be able to semantically parse the video, starting with entity classification.</a:t>
            </a:r>
          </a:p>
        </p:txBody>
      </p:sp>
      <p:sp>
        <p:nvSpPr>
          <p:cNvPr id="93" name="Rounded Rectangle 92"/>
          <p:cNvSpPr/>
          <p:nvPr/>
        </p:nvSpPr>
        <p:spPr bwMode="auto">
          <a:xfrm>
            <a:off x="525378" y="15840080"/>
            <a:ext cx="7311042" cy="2133731"/>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Creating an automated pipeline for automating the generation of heuristics for visual weak supervision. </a:t>
            </a:r>
          </a:p>
          <a:p>
            <a:pPr marL="342900" indent="-342900">
              <a:spcAft>
                <a:spcPts val="60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Exploring the trade-off between the number of weakly- labeled data points used in training a subsequent classification model for videos.</a:t>
            </a:r>
          </a:p>
        </p:txBody>
      </p:sp>
      <p:sp>
        <p:nvSpPr>
          <p:cNvPr id="95" name="Rounded Rectangle 94"/>
          <p:cNvSpPr/>
          <p:nvPr/>
        </p:nvSpPr>
        <p:spPr bwMode="auto">
          <a:xfrm>
            <a:off x="8175028" y="6841901"/>
            <a:ext cx="5923601" cy="501984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0"/>
              </a:spcAft>
            </a:pPr>
            <a:r>
              <a:rPr lang="en-US" sz="2400" dirty="0">
                <a:effectLst>
                  <a:outerShdw dir="2700000" algn="tl">
                    <a:srgbClr val="000000">
                      <a:alpha val="43137"/>
                    </a:srgbClr>
                  </a:outerShdw>
                </a:effectLst>
                <a:latin typeface="Avenir Medium" charset="0"/>
                <a:ea typeface="Avenir Medium" charset="0"/>
                <a:cs typeface="Avenir Medium" charset="0"/>
              </a:rPr>
              <a:t>A. Convolutional Autoencoder</a:t>
            </a:r>
          </a:p>
          <a:p>
            <a:pPr marL="160020" indent="-164592">
              <a:spcAft>
                <a:spcPts val="0"/>
              </a:spcAft>
              <a:buFont typeface="Arial" charset="0"/>
              <a:buChar char="•"/>
            </a:pPr>
            <a:endParaRPr lang="en-US" sz="1450" dirty="0">
              <a:effectLst>
                <a:outerShdw dir="2700000" algn="tl">
                  <a:srgbClr val="000000">
                    <a:alpha val="43137"/>
                  </a:srgbClr>
                </a:outerShdw>
              </a:effectLst>
              <a:latin typeface="Avenir Book" charset="0"/>
              <a:ea typeface="Avenir Book" charset="0"/>
              <a:cs typeface="Avenir Book" charset="0"/>
            </a:endParaRPr>
          </a:p>
        </p:txBody>
      </p:sp>
      <p:sp>
        <p:nvSpPr>
          <p:cNvPr id="96" name="Rounded Rectangle 95"/>
          <p:cNvSpPr/>
          <p:nvPr/>
        </p:nvSpPr>
        <p:spPr bwMode="auto">
          <a:xfrm>
            <a:off x="14303454" y="6841901"/>
            <a:ext cx="4947108" cy="501984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400" dirty="0">
                <a:effectLst>
                  <a:outerShdw dir="2700000" algn="tl">
                    <a:srgbClr val="000000">
                      <a:alpha val="43137"/>
                    </a:srgbClr>
                  </a:outerShdw>
                </a:effectLst>
                <a:latin typeface="Avenir Medium" charset="0"/>
                <a:ea typeface="Avenir Medium" charset="0"/>
                <a:cs typeface="Avenir Medium" charset="0"/>
              </a:rPr>
              <a:t>B. Transfer Learning Approach</a:t>
            </a:r>
            <a:endParaRPr lang="en-US" sz="24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p:txBody>
      </p:sp>
      <p:sp>
        <p:nvSpPr>
          <p:cNvPr id="100" name="Rounded Rectangle 99"/>
          <p:cNvSpPr/>
          <p:nvPr/>
        </p:nvSpPr>
        <p:spPr bwMode="auto">
          <a:xfrm>
            <a:off x="8172082" y="12875430"/>
            <a:ext cx="5427802" cy="5098381"/>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A. Action Tube Production</a:t>
            </a:r>
            <a:endParaRPr lang="en-US" sz="21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r>
              <a:rPr lang="en-US" sz="1900" dirty="0">
                <a:effectLst>
                  <a:outerShdw dir="2700000" algn="tl">
                    <a:srgbClr val="000000">
                      <a:alpha val="43137"/>
                    </a:srgbClr>
                  </a:outerShdw>
                </a:effectLst>
                <a:latin typeface="Avenir Book" charset="0"/>
                <a:ea typeface="Avenir Book" charset="0"/>
                <a:cs typeface="Avenir Book" charset="0"/>
              </a:rPr>
              <a:t>When a vehicle drives through the intersection in the video, it appears in multiple frames. We can link 30 frames to produce action tubes that describe the motion of the vehicle over time. </a:t>
            </a:r>
          </a:p>
          <a:p>
            <a:pPr marL="342900" indent="-342900">
              <a:spcAft>
                <a:spcPts val="600"/>
              </a:spcAft>
              <a:buFont typeface="Arial" charset="0"/>
              <a:buChar char="•"/>
            </a:pPr>
            <a:endParaRPr lang="en-US" sz="19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900" dirty="0">
              <a:effectLst>
                <a:outerShdw dir="2700000" algn="tl">
                  <a:srgbClr val="000000">
                    <a:alpha val="43137"/>
                  </a:srgbClr>
                </a:outerShdw>
              </a:effectLst>
              <a:latin typeface="Avenir Book" charset="0"/>
              <a:ea typeface="Avenir Book" charset="0"/>
              <a:cs typeface="Avenir Book" charset="0"/>
            </a:endParaRPr>
          </a:p>
          <a:p>
            <a:pPr>
              <a:spcAft>
                <a:spcPts val="600"/>
              </a:spcAft>
            </a:pPr>
            <a:endParaRPr lang="en-US" sz="19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r>
              <a:rPr lang="en-US" sz="1900" dirty="0">
                <a:effectLst>
                  <a:outerShdw dir="2700000" algn="tl">
                    <a:srgbClr val="000000">
                      <a:alpha val="43137"/>
                    </a:srgbClr>
                  </a:outerShdw>
                </a:effectLst>
                <a:latin typeface="Avenir Book" charset="0"/>
                <a:ea typeface="Avenir Book" charset="0"/>
                <a:cs typeface="Avenir Book" charset="0"/>
              </a:rPr>
              <a:t>Task of vehicle classification in the large-scale video can now be feasibly reduced to the task of classifying action tubes.</a:t>
            </a:r>
          </a:p>
          <a:p>
            <a:pPr marL="342900" indent="-342900">
              <a:spcAft>
                <a:spcPts val="600"/>
              </a:spcAft>
              <a:buFont typeface="Arial" charset="0"/>
              <a:buChar char="•"/>
            </a:pPr>
            <a:r>
              <a:rPr lang="en-US" sz="1900" dirty="0">
                <a:effectLst>
                  <a:outerShdw dir="2700000" algn="tl">
                    <a:srgbClr val="000000">
                      <a:alpha val="43137"/>
                    </a:srgbClr>
                  </a:outerShdw>
                </a:effectLst>
                <a:latin typeface="Avenir Book" charset="0"/>
                <a:ea typeface="Avenir Book" charset="0"/>
                <a:cs typeface="Avenir Book" charset="0"/>
              </a:rPr>
              <a:t>We randomly selected 30 tubes to be in the labeled validation set, and allocated 300 tubes for the unlabeled train set.</a:t>
            </a:r>
          </a:p>
          <a:p>
            <a:pPr marL="342900" indent="-342900">
              <a:spcAft>
                <a:spcPts val="600"/>
              </a:spcAft>
              <a:buFont typeface="Arial" charset="0"/>
              <a:buChar char="•"/>
            </a:pPr>
            <a:endParaRPr lang="en-US" sz="1700" dirty="0">
              <a:effectLst>
                <a:outerShdw dir="2700000" algn="tl">
                  <a:srgbClr val="000000">
                    <a:alpha val="43137"/>
                  </a:srgbClr>
                </a:outerShdw>
              </a:effectLst>
              <a:latin typeface="Avenir Book" charset="0"/>
              <a:ea typeface="Avenir Book" charset="0"/>
              <a:cs typeface="Avenir Book" charset="0"/>
            </a:endParaRPr>
          </a:p>
        </p:txBody>
      </p:sp>
      <p:sp>
        <p:nvSpPr>
          <p:cNvPr id="117" name="Rounded Rectangle 116"/>
          <p:cNvSpPr/>
          <p:nvPr/>
        </p:nvSpPr>
        <p:spPr bwMode="auto">
          <a:xfrm>
            <a:off x="13853121" y="12871302"/>
            <a:ext cx="5394493" cy="5102509"/>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B. Automated Heuristic Generation</a:t>
            </a:r>
          </a:p>
          <a:p>
            <a:pPr marL="342900" indent="-342900">
              <a:spcAft>
                <a:spcPts val="600"/>
              </a:spcAft>
              <a:buFont typeface="Arial" charset="0"/>
              <a:buChar char="•"/>
            </a:pPr>
            <a:r>
              <a:rPr lang="en-US" sz="1600" dirty="0">
                <a:effectLst>
                  <a:outerShdw dir="2700000" algn="tl">
                    <a:srgbClr val="000000">
                      <a:alpha val="43137"/>
                    </a:srgbClr>
                  </a:outerShdw>
                </a:effectLst>
                <a:latin typeface="Avenir Book" charset="0"/>
                <a:ea typeface="Avenir Book" charset="0"/>
                <a:cs typeface="Avenir Book" charset="0"/>
              </a:rPr>
              <a:t>Using the labeled dataset, Reef generates a variety of heuristics using </a:t>
            </a:r>
            <a:r>
              <a:rPr lang="en-US" sz="1600" i="1" dirty="0">
                <a:effectLst>
                  <a:outerShdw dir="2700000" algn="tl">
                    <a:srgbClr val="000000">
                      <a:alpha val="43137"/>
                    </a:srgbClr>
                  </a:outerShdw>
                </a:effectLst>
                <a:latin typeface="Avenir Book" charset="0"/>
                <a:ea typeface="Avenir Book" charset="0"/>
                <a:cs typeface="Avenir Book" charset="0"/>
              </a:rPr>
              <a:t>k</a:t>
            </a:r>
            <a:r>
              <a:rPr lang="en-US" sz="1600" dirty="0">
                <a:effectLst>
                  <a:outerShdw dir="2700000" algn="tl">
                    <a:srgbClr val="000000">
                      <a:alpha val="43137"/>
                    </a:srgbClr>
                  </a:outerShdw>
                </a:effectLst>
                <a:latin typeface="Avenir Book" charset="0"/>
                <a:ea typeface="Avenir Book" charset="0"/>
                <a:cs typeface="Avenir Book" charset="0"/>
              </a:rPr>
              <a:t>-nearest neighbors, decision trees, and logistic regression models. </a:t>
            </a:r>
          </a:p>
          <a:p>
            <a:pPr marL="342900" indent="-342900">
              <a:spcAft>
                <a:spcPts val="600"/>
              </a:spcAft>
              <a:buFont typeface="Arial" charset="0"/>
              <a:buChar char="•"/>
            </a:pPr>
            <a:r>
              <a:rPr lang="en-US" sz="1600" dirty="0">
                <a:effectLst>
                  <a:outerShdw dir="2700000" algn="tl">
                    <a:srgbClr val="000000">
                      <a:alpha val="43137"/>
                    </a:srgbClr>
                  </a:outerShdw>
                </a:effectLst>
                <a:latin typeface="Avenir Book" charset="0"/>
                <a:ea typeface="Avenir Book" charset="0"/>
                <a:cs typeface="Avenir Book" charset="0"/>
              </a:rPr>
              <a:t>Heuristics are synthesized from these models, low-confidence heuristics are pruned, and data points with low-confidence labels are iteratively passed into Reef to generate more heuristics.</a:t>
            </a: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p:txBody>
      </p:sp>
      <p:sp>
        <p:nvSpPr>
          <p:cNvPr id="124" name="Rounded Rectangle 123"/>
          <p:cNvSpPr/>
          <p:nvPr/>
        </p:nvSpPr>
        <p:spPr bwMode="auto">
          <a:xfrm>
            <a:off x="19588625" y="9779737"/>
            <a:ext cx="7314633" cy="6571891"/>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Aft>
                <a:spcPts val="600"/>
              </a:spcAft>
              <a:buFont typeface="Arial" charset="0"/>
              <a:buChar char="•"/>
            </a:pPr>
            <a:r>
              <a:rPr lang="en-US" sz="2100" dirty="0">
                <a:effectLst>
                  <a:outerShdw dir="2700000" algn="tl">
                    <a:srgbClr val="000000">
                      <a:alpha val="43137"/>
                    </a:srgbClr>
                  </a:outerShdw>
                </a:effectLst>
                <a:latin typeface="Avenir Book" charset="0"/>
                <a:ea typeface="Avenir Book" charset="0"/>
                <a:cs typeface="Avenir Book" charset="0"/>
              </a:rPr>
              <a:t>We attempted to modulate the volume of weak labels being fed into the binary classifier. Validation results are shown below; note the relative gains in accuracy once weakly-supervised labels were added.</a:t>
            </a: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800"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endParaRPr lang="en-US" sz="1500" dirty="0">
              <a:effectLst>
                <a:outerShdw dir="2700000" algn="tl">
                  <a:srgbClr val="000000">
                    <a:alpha val="43137"/>
                  </a:srgbClr>
                </a:outerShdw>
              </a:effectLst>
              <a:latin typeface="Avenir Book" charset="0"/>
              <a:ea typeface="Avenir Book" charset="0"/>
              <a:cs typeface="Avenir Book" charset="0"/>
            </a:endParaRPr>
          </a:p>
          <a:p>
            <a:pPr>
              <a:spcAft>
                <a:spcPts val="600"/>
              </a:spcAft>
            </a:pPr>
            <a:endParaRPr lang="en-US" sz="1800" dirty="0">
              <a:effectLst>
                <a:outerShdw dir="2700000" algn="tl">
                  <a:srgbClr val="000000">
                    <a:alpha val="43137"/>
                  </a:srgbClr>
                </a:outerShdw>
              </a:effectLst>
              <a:latin typeface="Avenir Book" charset="0"/>
              <a:ea typeface="Avenir Book" charset="0"/>
              <a:cs typeface="Avenir Book" charset="0"/>
            </a:endParaRPr>
          </a:p>
          <a:p>
            <a:pPr>
              <a:spcAft>
                <a:spcPts val="600"/>
              </a:spcAft>
            </a:pPr>
            <a:endParaRPr lang="en-US" sz="700" b="1" dirty="0">
              <a:effectLst>
                <a:outerShdw dir="2700000" algn="tl">
                  <a:srgbClr val="000000">
                    <a:alpha val="43137"/>
                  </a:srgbClr>
                </a:outerShdw>
              </a:effectLst>
              <a:latin typeface="Avenir Book" charset="0"/>
              <a:ea typeface="Avenir Book" charset="0"/>
              <a:cs typeface="Avenir Book" charset="0"/>
            </a:endParaRPr>
          </a:p>
          <a:p>
            <a:pPr marL="342900" indent="-342900">
              <a:spcAft>
                <a:spcPts val="600"/>
              </a:spcAft>
              <a:buFont typeface="Arial" charset="0"/>
              <a:buChar char="•"/>
            </a:pPr>
            <a:r>
              <a:rPr lang="en-US" sz="2100" b="1" dirty="0">
                <a:effectLst>
                  <a:outerShdw dir="2700000" algn="tl">
                    <a:srgbClr val="000000">
                      <a:alpha val="43137"/>
                    </a:srgbClr>
                  </a:outerShdw>
                </a:effectLst>
                <a:latin typeface="Avenir Book" charset="0"/>
                <a:ea typeface="Avenir Book" charset="0"/>
                <a:cs typeface="Avenir Book" charset="0"/>
              </a:rPr>
              <a:t>Problem:</a:t>
            </a:r>
            <a:r>
              <a:rPr lang="en-US" sz="2100" dirty="0">
                <a:effectLst>
                  <a:outerShdw dir="2700000" algn="tl">
                    <a:srgbClr val="000000">
                      <a:alpha val="43137"/>
                    </a:srgbClr>
                  </a:outerShdw>
                </a:effectLst>
                <a:latin typeface="Avenir Book" charset="0"/>
                <a:ea typeface="Avenir Book" charset="0"/>
                <a:cs typeface="Avenir Book" charset="0"/>
              </a:rPr>
              <a:t> Though the datasets we used were extremely small (drawing on a training set of only 24 videos when not augmented by weakly-labeled points), the performance of the more complex models lagged behind benchmarks, at times performing not much better than a random model.</a:t>
            </a:r>
          </a:p>
          <a:p>
            <a:pPr marL="342900" indent="-342900">
              <a:spcAft>
                <a:spcPts val="600"/>
              </a:spcAft>
              <a:buFont typeface="Arial" charset="0"/>
              <a:buChar char="•"/>
            </a:pPr>
            <a:r>
              <a:rPr lang="en-US" sz="2100" b="1" dirty="0">
                <a:effectLst>
                  <a:outerShdw dir="2700000" algn="tl">
                    <a:srgbClr val="000000">
                      <a:alpha val="43137"/>
                    </a:srgbClr>
                  </a:outerShdw>
                </a:effectLst>
                <a:latin typeface="Avenir Book" charset="0"/>
                <a:ea typeface="Avenir Book" charset="0"/>
                <a:cs typeface="Avenir Book" charset="0"/>
              </a:rPr>
              <a:t>Solution:</a:t>
            </a:r>
            <a:r>
              <a:rPr lang="en-US" sz="2100" dirty="0">
                <a:effectLst>
                  <a:outerShdw dir="2700000" algn="tl">
                    <a:srgbClr val="000000">
                      <a:alpha val="43137"/>
                    </a:srgbClr>
                  </a:outerShdw>
                </a:effectLst>
                <a:latin typeface="Avenir Book" charset="0"/>
                <a:ea typeface="Avenir Book" charset="0"/>
                <a:cs typeface="Avenir Book" charset="0"/>
              </a:rPr>
              <a:t> Add data and train for more epochs.</a:t>
            </a:r>
          </a:p>
          <a:p>
            <a:pPr marL="342900" indent="-342900">
              <a:spcAft>
                <a:spcPts val="600"/>
              </a:spcAft>
              <a:buFont typeface="Arial" charset="0"/>
              <a:buChar char="•"/>
            </a:pPr>
            <a:endParaRPr lang="en-US" sz="1600" dirty="0">
              <a:effectLst>
                <a:outerShdw dir="2700000" algn="tl">
                  <a:srgbClr val="000000">
                    <a:alpha val="43137"/>
                  </a:srgbClr>
                </a:outerShdw>
              </a:effectLst>
              <a:latin typeface="Avenir Book" charset="0"/>
              <a:ea typeface="Avenir Book" charset="0"/>
              <a:cs typeface="Avenir Book" charset="0"/>
            </a:endParaRPr>
          </a:p>
        </p:txBody>
      </p:sp>
      <p:sp>
        <p:nvSpPr>
          <p:cNvPr id="138" name="Rounded Rectangle 137"/>
          <p:cNvSpPr/>
          <p:nvPr/>
        </p:nvSpPr>
        <p:spPr bwMode="auto">
          <a:xfrm>
            <a:off x="19587558" y="17328322"/>
            <a:ext cx="7311042" cy="645489"/>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Aft>
                <a:spcPts val="600"/>
              </a:spcAft>
            </a:pPr>
            <a:endParaRPr lang="en-US" sz="500" dirty="0">
              <a:effectLst>
                <a:outerShdw dir="2700000" algn="tl">
                  <a:srgbClr val="000000">
                    <a:alpha val="43137"/>
                  </a:srgbClr>
                </a:outerShdw>
              </a:effectLst>
              <a:latin typeface="Avenir Book" charset="0"/>
              <a:ea typeface="Avenir Book" charset="0"/>
              <a:cs typeface="Avenir Book" charset="0"/>
            </a:endParaRPr>
          </a:p>
          <a:p>
            <a:pPr algn="ctr">
              <a:spcAft>
                <a:spcPts val="600"/>
              </a:spcAft>
            </a:pPr>
            <a:r>
              <a:rPr lang="en-US" sz="1600" dirty="0">
                <a:effectLst>
                  <a:outerShdw dir="2700000" algn="tl">
                    <a:srgbClr val="000000">
                      <a:alpha val="43137"/>
                    </a:srgbClr>
                  </a:outerShdw>
                </a:effectLst>
                <a:latin typeface="Avenir Book" charset="0"/>
                <a:ea typeface="Avenir Book" charset="0"/>
                <a:cs typeface="Avenir Book" charset="0"/>
              </a:rPr>
              <a:t>Special thanks to </a:t>
            </a:r>
            <a:r>
              <a:rPr lang="en-US" sz="1600" dirty="0" err="1">
                <a:effectLst>
                  <a:outerShdw dir="2700000" algn="tl">
                    <a:srgbClr val="000000">
                      <a:alpha val="43137"/>
                    </a:srgbClr>
                  </a:outerShdw>
                </a:effectLst>
                <a:latin typeface="Avenir Book" charset="0"/>
                <a:ea typeface="Avenir Book" charset="0"/>
                <a:cs typeface="Avenir Book" charset="0"/>
              </a:rPr>
              <a:t>Paroma</a:t>
            </a:r>
            <a:r>
              <a:rPr lang="en-US" sz="1600" dirty="0">
                <a:effectLst>
                  <a:outerShdw dir="2700000" algn="tl">
                    <a:srgbClr val="000000">
                      <a:alpha val="43137"/>
                    </a:srgbClr>
                  </a:outerShdw>
                </a:effectLst>
                <a:latin typeface="Avenir Book" charset="0"/>
                <a:ea typeface="Avenir Book" charset="0"/>
                <a:cs typeface="Avenir Book" charset="0"/>
              </a:rPr>
              <a:t> Varma and Daniel Kang of the Stanford </a:t>
            </a:r>
            <a:r>
              <a:rPr lang="en-US" sz="1600" dirty="0" err="1">
                <a:effectLst>
                  <a:outerShdw dir="2700000" algn="tl">
                    <a:srgbClr val="000000">
                      <a:alpha val="43137"/>
                    </a:srgbClr>
                  </a:outerShdw>
                </a:effectLst>
                <a:latin typeface="Avenir Book" charset="0"/>
                <a:ea typeface="Avenir Book" charset="0"/>
                <a:cs typeface="Avenir Book" charset="0"/>
              </a:rPr>
              <a:t>InfoLab</a:t>
            </a:r>
            <a:r>
              <a:rPr lang="en-US" sz="1600" dirty="0">
                <a:effectLst>
                  <a:outerShdw dir="2700000" algn="tl">
                    <a:srgbClr val="000000">
                      <a:alpha val="43137"/>
                    </a:srgbClr>
                  </a:outerShdw>
                </a:effectLst>
                <a:latin typeface="Avenir Book" charset="0"/>
                <a:ea typeface="Avenir Book" charset="0"/>
                <a:cs typeface="Avenir Book" charset="0"/>
              </a:rPr>
              <a:t>.</a:t>
            </a:r>
          </a:p>
        </p:txBody>
      </p:sp>
      <p:pic>
        <p:nvPicPr>
          <p:cNvPr id="3" name="Picture 2">
            <a:extLst>
              <a:ext uri="{FF2B5EF4-FFF2-40B4-BE49-F238E27FC236}">
                <a16:creationId xmlns:a16="http://schemas.microsoft.com/office/drawing/2014/main" id="{6236BB41-4621-4641-80D9-3AD735D8B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621" y="5797070"/>
            <a:ext cx="3506979" cy="1916562"/>
          </a:xfrm>
          <a:prstGeom prst="rect">
            <a:avLst/>
          </a:prstGeom>
          <a:ln w="28575">
            <a:solidFill>
              <a:srgbClr val="920000"/>
            </a:solidFill>
          </a:ln>
        </p:spPr>
      </p:pic>
      <p:pic>
        <p:nvPicPr>
          <p:cNvPr id="65" name="Picture 64">
            <a:extLst>
              <a:ext uri="{FF2B5EF4-FFF2-40B4-BE49-F238E27FC236}">
                <a16:creationId xmlns:a16="http://schemas.microsoft.com/office/drawing/2014/main" id="{58E35FD8-20F0-754D-842C-C3DE444810B0}"/>
              </a:ext>
            </a:extLst>
          </p:cNvPr>
          <p:cNvPicPr>
            <a:picLocks noChangeAspect="1"/>
          </p:cNvPicPr>
          <p:nvPr/>
        </p:nvPicPr>
        <p:blipFill>
          <a:blip r:embed="rId5"/>
          <a:stretch>
            <a:fillRect/>
          </a:stretch>
        </p:blipFill>
        <p:spPr>
          <a:xfrm>
            <a:off x="8220364" y="3538765"/>
            <a:ext cx="3033008" cy="1712795"/>
          </a:xfrm>
          <a:prstGeom prst="rect">
            <a:avLst/>
          </a:prstGeom>
          <a:ln w="28575">
            <a:solidFill>
              <a:schemeClr val="tx1"/>
            </a:solidFill>
          </a:ln>
        </p:spPr>
      </p:pic>
      <p:pic>
        <p:nvPicPr>
          <p:cNvPr id="66" name="Picture 65">
            <a:extLst>
              <a:ext uri="{FF2B5EF4-FFF2-40B4-BE49-F238E27FC236}">
                <a16:creationId xmlns:a16="http://schemas.microsoft.com/office/drawing/2014/main" id="{236087E7-9793-4B46-A32D-A28B0687FD59}"/>
              </a:ext>
            </a:extLst>
          </p:cNvPr>
          <p:cNvPicPr>
            <a:picLocks noChangeAspect="1"/>
          </p:cNvPicPr>
          <p:nvPr/>
        </p:nvPicPr>
        <p:blipFill>
          <a:blip r:embed="rId5"/>
          <a:stretch>
            <a:fillRect/>
          </a:stretch>
        </p:blipFill>
        <p:spPr>
          <a:xfrm>
            <a:off x="8448964" y="3767365"/>
            <a:ext cx="3033008" cy="1712795"/>
          </a:xfrm>
          <a:prstGeom prst="rect">
            <a:avLst/>
          </a:prstGeom>
          <a:ln w="28575">
            <a:solidFill>
              <a:schemeClr val="tx1"/>
            </a:solidFill>
          </a:ln>
        </p:spPr>
      </p:pic>
      <p:pic>
        <p:nvPicPr>
          <p:cNvPr id="67" name="Picture 66">
            <a:extLst>
              <a:ext uri="{FF2B5EF4-FFF2-40B4-BE49-F238E27FC236}">
                <a16:creationId xmlns:a16="http://schemas.microsoft.com/office/drawing/2014/main" id="{A65399F4-19AF-8749-A413-361BEEB7A3EF}"/>
              </a:ext>
            </a:extLst>
          </p:cNvPr>
          <p:cNvPicPr>
            <a:picLocks noChangeAspect="1"/>
          </p:cNvPicPr>
          <p:nvPr/>
        </p:nvPicPr>
        <p:blipFill>
          <a:blip r:embed="rId5"/>
          <a:stretch>
            <a:fillRect/>
          </a:stretch>
        </p:blipFill>
        <p:spPr>
          <a:xfrm>
            <a:off x="8677564" y="3995965"/>
            <a:ext cx="3033008" cy="1712795"/>
          </a:xfrm>
          <a:prstGeom prst="rect">
            <a:avLst/>
          </a:prstGeom>
          <a:ln w="28575">
            <a:solidFill>
              <a:schemeClr val="tx1"/>
            </a:solidFill>
          </a:ln>
        </p:spPr>
      </p:pic>
      <p:pic>
        <p:nvPicPr>
          <p:cNvPr id="68" name="Picture 67">
            <a:extLst>
              <a:ext uri="{FF2B5EF4-FFF2-40B4-BE49-F238E27FC236}">
                <a16:creationId xmlns:a16="http://schemas.microsoft.com/office/drawing/2014/main" id="{AEA55A61-F86B-624D-8B77-CD0075673FF9}"/>
              </a:ext>
            </a:extLst>
          </p:cNvPr>
          <p:cNvPicPr>
            <a:picLocks noChangeAspect="1"/>
          </p:cNvPicPr>
          <p:nvPr/>
        </p:nvPicPr>
        <p:blipFill>
          <a:blip r:embed="rId5"/>
          <a:stretch>
            <a:fillRect/>
          </a:stretch>
        </p:blipFill>
        <p:spPr>
          <a:xfrm>
            <a:off x="8906164" y="4224565"/>
            <a:ext cx="3033008" cy="1712795"/>
          </a:xfrm>
          <a:prstGeom prst="rect">
            <a:avLst/>
          </a:prstGeom>
          <a:ln w="28575">
            <a:solidFill>
              <a:schemeClr val="tx1"/>
            </a:solidFill>
          </a:ln>
        </p:spPr>
      </p:pic>
      <p:pic>
        <p:nvPicPr>
          <p:cNvPr id="69" name="Picture 68">
            <a:extLst>
              <a:ext uri="{FF2B5EF4-FFF2-40B4-BE49-F238E27FC236}">
                <a16:creationId xmlns:a16="http://schemas.microsoft.com/office/drawing/2014/main" id="{370CCD2C-0D7F-8041-AE15-3BE2FD526E33}"/>
              </a:ext>
            </a:extLst>
          </p:cNvPr>
          <p:cNvPicPr>
            <a:picLocks noChangeAspect="1"/>
          </p:cNvPicPr>
          <p:nvPr/>
        </p:nvPicPr>
        <p:blipFill rotWithShape="1">
          <a:blip r:embed="rId5"/>
          <a:srcRect l="43708" t="72399" r="31453" b="3776"/>
          <a:stretch/>
        </p:blipFill>
        <p:spPr>
          <a:xfrm>
            <a:off x="12405086" y="4379327"/>
            <a:ext cx="1736040" cy="940356"/>
          </a:xfrm>
          <a:prstGeom prst="rect">
            <a:avLst/>
          </a:prstGeom>
          <a:ln w="12700">
            <a:solidFill>
              <a:schemeClr val="tx1"/>
            </a:solidFill>
          </a:ln>
        </p:spPr>
      </p:pic>
      <p:cxnSp>
        <p:nvCxnSpPr>
          <p:cNvPr id="71" name="Straight Arrow Connector 70">
            <a:extLst>
              <a:ext uri="{FF2B5EF4-FFF2-40B4-BE49-F238E27FC236}">
                <a16:creationId xmlns:a16="http://schemas.microsoft.com/office/drawing/2014/main" id="{B852C892-2C8A-7E41-A68D-CEBC1FEB64D5}"/>
              </a:ext>
            </a:extLst>
          </p:cNvPr>
          <p:cNvCxnSpPr>
            <a:cxnSpLocks/>
          </p:cNvCxnSpPr>
          <p:nvPr/>
        </p:nvCxnSpPr>
        <p:spPr>
          <a:xfrm>
            <a:off x="11965730" y="4942316"/>
            <a:ext cx="4243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A5A376E0-F8CB-C74B-B896-D05FC7EDE6FF}"/>
              </a:ext>
            </a:extLst>
          </p:cNvPr>
          <p:cNvPicPr>
            <a:picLocks noChangeAspect="1"/>
          </p:cNvPicPr>
          <p:nvPr/>
        </p:nvPicPr>
        <p:blipFill rotWithShape="1">
          <a:blip r:embed="rId5"/>
          <a:srcRect l="43708" t="72399" r="31453" b="3776"/>
          <a:stretch/>
        </p:blipFill>
        <p:spPr>
          <a:xfrm>
            <a:off x="12471761" y="4467294"/>
            <a:ext cx="1736040" cy="940356"/>
          </a:xfrm>
          <a:prstGeom prst="rect">
            <a:avLst/>
          </a:prstGeom>
          <a:ln w="12700">
            <a:solidFill>
              <a:schemeClr val="tx1"/>
            </a:solidFill>
          </a:ln>
        </p:spPr>
      </p:pic>
      <p:pic>
        <p:nvPicPr>
          <p:cNvPr id="73" name="Picture 72">
            <a:extLst>
              <a:ext uri="{FF2B5EF4-FFF2-40B4-BE49-F238E27FC236}">
                <a16:creationId xmlns:a16="http://schemas.microsoft.com/office/drawing/2014/main" id="{3B8C11FE-C52B-EF45-BB53-391AD52B2A1A}"/>
              </a:ext>
            </a:extLst>
          </p:cNvPr>
          <p:cNvPicPr>
            <a:picLocks noChangeAspect="1"/>
          </p:cNvPicPr>
          <p:nvPr/>
        </p:nvPicPr>
        <p:blipFill rotWithShape="1">
          <a:blip r:embed="rId5"/>
          <a:srcRect l="43708" t="72399" r="31453" b="3776"/>
          <a:stretch/>
        </p:blipFill>
        <p:spPr>
          <a:xfrm>
            <a:off x="12548424" y="4553569"/>
            <a:ext cx="1736040" cy="940356"/>
          </a:xfrm>
          <a:prstGeom prst="rect">
            <a:avLst/>
          </a:prstGeom>
          <a:ln w="12700">
            <a:solidFill>
              <a:schemeClr val="tx1"/>
            </a:solidFill>
          </a:ln>
        </p:spPr>
      </p:pic>
      <p:pic>
        <p:nvPicPr>
          <p:cNvPr id="74" name="Picture 73">
            <a:extLst>
              <a:ext uri="{FF2B5EF4-FFF2-40B4-BE49-F238E27FC236}">
                <a16:creationId xmlns:a16="http://schemas.microsoft.com/office/drawing/2014/main" id="{10296B66-662C-7C4E-8E77-D07D403FCC56}"/>
              </a:ext>
            </a:extLst>
          </p:cNvPr>
          <p:cNvPicPr>
            <a:picLocks noChangeAspect="1"/>
          </p:cNvPicPr>
          <p:nvPr/>
        </p:nvPicPr>
        <p:blipFill rotWithShape="1">
          <a:blip r:embed="rId5"/>
          <a:srcRect l="43708" t="72399" r="31453" b="3776"/>
          <a:stretch/>
        </p:blipFill>
        <p:spPr>
          <a:xfrm>
            <a:off x="12622098" y="4629652"/>
            <a:ext cx="1736040" cy="940356"/>
          </a:xfrm>
          <a:prstGeom prst="rect">
            <a:avLst/>
          </a:prstGeom>
          <a:ln w="12700">
            <a:solidFill>
              <a:schemeClr val="tx1"/>
            </a:solidFill>
          </a:ln>
        </p:spPr>
      </p:pic>
      <p:pic>
        <p:nvPicPr>
          <p:cNvPr id="75" name="Picture 74">
            <a:extLst>
              <a:ext uri="{FF2B5EF4-FFF2-40B4-BE49-F238E27FC236}">
                <a16:creationId xmlns:a16="http://schemas.microsoft.com/office/drawing/2014/main" id="{51EC1100-4A77-4C4E-A845-2CC34BAA1C52}"/>
              </a:ext>
            </a:extLst>
          </p:cNvPr>
          <p:cNvPicPr>
            <a:picLocks noChangeAspect="1"/>
          </p:cNvPicPr>
          <p:nvPr/>
        </p:nvPicPr>
        <p:blipFill rotWithShape="1">
          <a:blip r:embed="rId5"/>
          <a:srcRect l="43708" t="72399" r="31453" b="3776"/>
          <a:stretch/>
        </p:blipFill>
        <p:spPr>
          <a:xfrm>
            <a:off x="12707823" y="4731257"/>
            <a:ext cx="1736040" cy="940356"/>
          </a:xfrm>
          <a:prstGeom prst="rect">
            <a:avLst/>
          </a:prstGeom>
          <a:ln w="12700">
            <a:solidFill>
              <a:schemeClr val="tx1"/>
            </a:solidFill>
          </a:ln>
        </p:spPr>
      </p:pic>
      <p:cxnSp>
        <p:nvCxnSpPr>
          <p:cNvPr id="76" name="Straight Arrow Connector 75">
            <a:extLst>
              <a:ext uri="{FF2B5EF4-FFF2-40B4-BE49-F238E27FC236}">
                <a16:creationId xmlns:a16="http://schemas.microsoft.com/office/drawing/2014/main" id="{2EBF9A89-9C00-534C-A2A9-916F6AA5D0C4}"/>
              </a:ext>
            </a:extLst>
          </p:cNvPr>
          <p:cNvCxnSpPr>
            <a:cxnSpLocks/>
          </p:cNvCxnSpPr>
          <p:nvPr/>
        </p:nvCxnSpPr>
        <p:spPr>
          <a:xfrm flipV="1">
            <a:off x="14401800" y="3962400"/>
            <a:ext cx="361558" cy="745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9B88AF19-917A-1F4A-9F9F-8BDF709A9338}"/>
              </a:ext>
            </a:extLst>
          </p:cNvPr>
          <p:cNvSpPr/>
          <p:nvPr/>
        </p:nvSpPr>
        <p:spPr>
          <a:xfrm>
            <a:off x="14847412" y="3723127"/>
            <a:ext cx="2008823"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Convolutional</a:t>
            </a:r>
          </a:p>
          <a:p>
            <a:pPr algn="ctr"/>
            <a:r>
              <a:rPr lang="en-US" sz="1800" dirty="0">
                <a:latin typeface="Avenir Roman" panose="02000503020000020003" pitchFamily="2" charset="0"/>
              </a:rPr>
              <a:t>Autoencoder</a:t>
            </a:r>
          </a:p>
        </p:txBody>
      </p:sp>
      <p:sp>
        <p:nvSpPr>
          <p:cNvPr id="78" name="Oval 77">
            <a:extLst>
              <a:ext uri="{FF2B5EF4-FFF2-40B4-BE49-F238E27FC236}">
                <a16:creationId xmlns:a16="http://schemas.microsoft.com/office/drawing/2014/main" id="{ABDD6F22-EC69-9D41-9473-AC9BB0E17578}"/>
              </a:ext>
            </a:extLst>
          </p:cNvPr>
          <p:cNvSpPr/>
          <p:nvPr/>
        </p:nvSpPr>
        <p:spPr>
          <a:xfrm>
            <a:off x="14630400" y="3485839"/>
            <a:ext cx="507290"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1</a:t>
            </a:r>
          </a:p>
        </p:txBody>
      </p:sp>
      <p:cxnSp>
        <p:nvCxnSpPr>
          <p:cNvPr id="79" name="Straight Arrow Connector 78">
            <a:extLst>
              <a:ext uri="{FF2B5EF4-FFF2-40B4-BE49-F238E27FC236}">
                <a16:creationId xmlns:a16="http://schemas.microsoft.com/office/drawing/2014/main" id="{470A301F-562D-914D-9BAA-2F169D1F4986}"/>
              </a:ext>
            </a:extLst>
          </p:cNvPr>
          <p:cNvCxnSpPr>
            <a:cxnSpLocks/>
          </p:cNvCxnSpPr>
          <p:nvPr/>
        </p:nvCxnSpPr>
        <p:spPr>
          <a:xfrm>
            <a:off x="16890321" y="4115635"/>
            <a:ext cx="3901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121F65E-65A1-C644-9662-2B73F0C57443}"/>
              </a:ext>
            </a:extLst>
          </p:cNvPr>
          <p:cNvSpPr/>
          <p:nvPr/>
        </p:nvSpPr>
        <p:spPr>
          <a:xfrm>
            <a:off x="17344642" y="3718663"/>
            <a:ext cx="1859390"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Tube Production</a:t>
            </a:r>
          </a:p>
        </p:txBody>
      </p:sp>
      <p:sp>
        <p:nvSpPr>
          <p:cNvPr id="81" name="Oval 80">
            <a:extLst>
              <a:ext uri="{FF2B5EF4-FFF2-40B4-BE49-F238E27FC236}">
                <a16:creationId xmlns:a16="http://schemas.microsoft.com/office/drawing/2014/main" id="{DF6043F3-E814-F448-9753-1F0D66AB4677}"/>
              </a:ext>
            </a:extLst>
          </p:cNvPr>
          <p:cNvSpPr/>
          <p:nvPr/>
        </p:nvSpPr>
        <p:spPr>
          <a:xfrm>
            <a:off x="17127628" y="3481375"/>
            <a:ext cx="466444"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2</a:t>
            </a:r>
          </a:p>
        </p:txBody>
      </p:sp>
      <p:sp>
        <p:nvSpPr>
          <p:cNvPr id="84" name="Rectangle 83">
            <a:extLst>
              <a:ext uri="{FF2B5EF4-FFF2-40B4-BE49-F238E27FC236}">
                <a16:creationId xmlns:a16="http://schemas.microsoft.com/office/drawing/2014/main" id="{E9241C08-6308-8C47-8E89-1B13B83242EE}"/>
              </a:ext>
            </a:extLst>
          </p:cNvPr>
          <p:cNvSpPr/>
          <p:nvPr/>
        </p:nvSpPr>
        <p:spPr>
          <a:xfrm>
            <a:off x="14879532" y="4930241"/>
            <a:ext cx="2017737"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Visual Weak Supervision</a:t>
            </a:r>
          </a:p>
        </p:txBody>
      </p:sp>
      <p:sp>
        <p:nvSpPr>
          <p:cNvPr id="85" name="Oval 84">
            <a:extLst>
              <a:ext uri="{FF2B5EF4-FFF2-40B4-BE49-F238E27FC236}">
                <a16:creationId xmlns:a16="http://schemas.microsoft.com/office/drawing/2014/main" id="{A09ED8CC-D657-5C40-8963-078DC0D5F26E}"/>
              </a:ext>
            </a:extLst>
          </p:cNvPr>
          <p:cNvSpPr/>
          <p:nvPr/>
        </p:nvSpPr>
        <p:spPr>
          <a:xfrm>
            <a:off x="14662520" y="4692953"/>
            <a:ext cx="507290"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3</a:t>
            </a:r>
          </a:p>
        </p:txBody>
      </p:sp>
      <p:cxnSp>
        <p:nvCxnSpPr>
          <p:cNvPr id="86" name="Straight Arrow Connector 85">
            <a:extLst>
              <a:ext uri="{FF2B5EF4-FFF2-40B4-BE49-F238E27FC236}">
                <a16:creationId xmlns:a16="http://schemas.microsoft.com/office/drawing/2014/main" id="{FE30F5DF-7A26-A649-9459-44294AB21A51}"/>
              </a:ext>
            </a:extLst>
          </p:cNvPr>
          <p:cNvCxnSpPr>
            <a:cxnSpLocks/>
            <a:stCxn id="84" idx="3"/>
          </p:cNvCxnSpPr>
          <p:nvPr/>
        </p:nvCxnSpPr>
        <p:spPr>
          <a:xfrm>
            <a:off x="16897269" y="5377043"/>
            <a:ext cx="785917" cy="10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37F72BB0-7835-0745-9C27-E6F6E58D9D7D}"/>
              </a:ext>
            </a:extLst>
          </p:cNvPr>
          <p:cNvSpPr/>
          <p:nvPr/>
        </p:nvSpPr>
        <p:spPr>
          <a:xfrm>
            <a:off x="17683186" y="4963753"/>
            <a:ext cx="1510446" cy="893604"/>
          </a:xfrm>
          <a:prstGeom prst="rect">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CNN Classifier</a:t>
            </a:r>
          </a:p>
        </p:txBody>
      </p:sp>
      <p:sp>
        <p:nvSpPr>
          <p:cNvPr id="90" name="Oval 89">
            <a:extLst>
              <a:ext uri="{FF2B5EF4-FFF2-40B4-BE49-F238E27FC236}">
                <a16:creationId xmlns:a16="http://schemas.microsoft.com/office/drawing/2014/main" id="{CD3DFCC2-5274-3345-83EC-5020B730BE14}"/>
              </a:ext>
            </a:extLst>
          </p:cNvPr>
          <p:cNvSpPr/>
          <p:nvPr/>
        </p:nvSpPr>
        <p:spPr>
          <a:xfrm>
            <a:off x="17466173" y="4726465"/>
            <a:ext cx="507290" cy="428013"/>
          </a:xfrm>
          <a:prstGeom prst="ellipse">
            <a:avLst/>
          </a:prstGeom>
          <a:solidFill>
            <a:srgbClr val="EB9F9E"/>
          </a:solidFill>
          <a:ln w="28575">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Roman" panose="02000503020000020003" pitchFamily="2" charset="0"/>
              </a:rPr>
              <a:t>4</a:t>
            </a:r>
          </a:p>
        </p:txBody>
      </p:sp>
      <p:cxnSp>
        <p:nvCxnSpPr>
          <p:cNvPr id="97" name="Straight Arrow Connector 96">
            <a:extLst>
              <a:ext uri="{FF2B5EF4-FFF2-40B4-BE49-F238E27FC236}">
                <a16:creationId xmlns:a16="http://schemas.microsoft.com/office/drawing/2014/main" id="{DC505F82-6F51-EE48-AFB4-70A5E1C2A223}"/>
              </a:ext>
            </a:extLst>
          </p:cNvPr>
          <p:cNvCxnSpPr>
            <a:cxnSpLocks/>
          </p:cNvCxnSpPr>
          <p:nvPr/>
        </p:nvCxnSpPr>
        <p:spPr>
          <a:xfrm flipH="1">
            <a:off x="16897269" y="4616731"/>
            <a:ext cx="447373" cy="313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3AD22A57-12CF-224D-8E5F-D3DC1154D435}"/>
              </a:ext>
            </a:extLst>
          </p:cNvPr>
          <p:cNvSpPr/>
          <p:nvPr/>
        </p:nvSpPr>
        <p:spPr bwMode="auto">
          <a:xfrm>
            <a:off x="19578552" y="3532903"/>
            <a:ext cx="7295832" cy="1491512"/>
          </a:xfrm>
          <a:prstGeom prst="roundRect">
            <a:avLst>
              <a:gd name="adj" fmla="val 7969"/>
            </a:avLst>
          </a:prstGeom>
          <a:solidFill>
            <a:schemeClr val="bg2">
              <a:lumMod val="20000"/>
              <a:lumOff val="80000"/>
            </a:schemeClr>
          </a:solidFill>
          <a:ln w="38100" cap="flat" cmpd="sng" algn="ctr">
            <a:solidFill>
              <a:srgbClr val="173C7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Classification Task Definition</a:t>
            </a:r>
          </a:p>
          <a:p>
            <a:pPr algn="just">
              <a:spcAft>
                <a:spcPts val="600"/>
              </a:spcAft>
            </a:pPr>
            <a:r>
              <a:rPr lang="en-US" sz="1700" dirty="0">
                <a:effectLst>
                  <a:outerShdw dir="2700000" algn="tl">
                    <a:srgbClr val="000000">
                      <a:alpha val="43137"/>
                    </a:srgbClr>
                  </a:outerShdw>
                </a:effectLst>
                <a:latin typeface="Avenir Book" charset="0"/>
                <a:ea typeface="Avenir Book" charset="0"/>
                <a:cs typeface="Avenir Book" charset="0"/>
              </a:rPr>
              <a:t>We now have reduced our task to using a weakly labeled dataset to classify videos as containing cars vs. trucks. We use the outputs from the convolutional autoencoder and labels from Reef as the input to this step.</a:t>
            </a:r>
          </a:p>
        </p:txBody>
      </p:sp>
      <p:sp>
        <p:nvSpPr>
          <p:cNvPr id="107" name="Rounded Rectangle 106">
            <a:extLst>
              <a:ext uri="{FF2B5EF4-FFF2-40B4-BE49-F238E27FC236}">
                <a16:creationId xmlns:a16="http://schemas.microsoft.com/office/drawing/2014/main" id="{C1A9EE74-0CC0-6644-8C0C-7A6752B65D75}"/>
              </a:ext>
            </a:extLst>
          </p:cNvPr>
          <p:cNvSpPr/>
          <p:nvPr/>
        </p:nvSpPr>
        <p:spPr bwMode="auto">
          <a:xfrm>
            <a:off x="19577887" y="5225602"/>
            <a:ext cx="7311042" cy="361359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ts val="600"/>
              </a:spcAft>
            </a:pPr>
            <a:r>
              <a:rPr lang="en-US" sz="2100" dirty="0">
                <a:effectLst>
                  <a:outerShdw dir="2700000" algn="tl">
                    <a:srgbClr val="000000">
                      <a:alpha val="43137"/>
                    </a:srgbClr>
                  </a:outerShdw>
                </a:effectLst>
                <a:latin typeface="Avenir Medium" charset="0"/>
                <a:ea typeface="Avenir Medium" charset="0"/>
                <a:cs typeface="Avenir Medium" charset="0"/>
              </a:rPr>
              <a:t>A. CNN-Based Classification</a:t>
            </a:r>
          </a:p>
          <a:p>
            <a:pPr marL="342900" indent="-342900">
              <a:spcAft>
                <a:spcPts val="600"/>
              </a:spcAft>
              <a:buFont typeface="Arial" charset="0"/>
              <a:buChar char="•"/>
            </a:pPr>
            <a:r>
              <a:rPr lang="en-US" sz="1800" dirty="0">
                <a:effectLst>
                  <a:outerShdw dir="2700000" algn="tl">
                    <a:srgbClr val="000000">
                      <a:alpha val="43137"/>
                    </a:srgbClr>
                  </a:outerShdw>
                </a:effectLst>
                <a:latin typeface="Avenir Book" charset="0"/>
                <a:ea typeface="Avenir Book" charset="0"/>
                <a:cs typeface="Avenir Book" charset="0"/>
              </a:rPr>
              <a:t>Following weak supervision with Reef, all tubes in the previously unlabeled training set have been tagged with noisy labels.</a:t>
            </a:r>
          </a:p>
        </p:txBody>
      </p:sp>
      <p:pic>
        <p:nvPicPr>
          <p:cNvPr id="27" name="Picture 26">
            <a:extLst>
              <a:ext uri="{FF2B5EF4-FFF2-40B4-BE49-F238E27FC236}">
                <a16:creationId xmlns:a16="http://schemas.microsoft.com/office/drawing/2014/main" id="{6D4DBC3F-48EB-4F45-B4CE-496A467644C7}"/>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11047042" y="7720260"/>
            <a:ext cx="2806079" cy="1804740"/>
          </a:xfrm>
          <a:prstGeom prst="rect">
            <a:avLst/>
          </a:prstGeom>
          <a:ln w="28575">
            <a:solidFill>
              <a:srgbClr val="920000"/>
            </a:solidFill>
          </a:ln>
        </p:spPr>
      </p:pic>
      <p:sp>
        <p:nvSpPr>
          <p:cNvPr id="108" name="TextBox 107">
            <a:extLst>
              <a:ext uri="{FF2B5EF4-FFF2-40B4-BE49-F238E27FC236}">
                <a16:creationId xmlns:a16="http://schemas.microsoft.com/office/drawing/2014/main" id="{85CCFAB2-D312-AE40-B79B-FE3BED1629B0}"/>
              </a:ext>
            </a:extLst>
          </p:cNvPr>
          <p:cNvSpPr txBox="1"/>
          <p:nvPr/>
        </p:nvSpPr>
        <p:spPr bwMode="auto">
          <a:xfrm>
            <a:off x="8215337" y="9677400"/>
            <a:ext cx="5725284" cy="2180084"/>
          </a:xfrm>
          <a:prstGeom prst="rect">
            <a:avLst/>
          </a:prstGeom>
          <a:noFill/>
          <a:ln w="19050">
            <a:noFill/>
            <a:miter lim="800000"/>
            <a:headEnd/>
            <a:tailEnd/>
          </a:ln>
        </p:spPr>
        <p:txBody>
          <a:bodyPr wrap="square" lIns="203200" tIns="203200" rIns="203200" bIns="203200" rtlCol="0">
            <a:spAutoFit/>
          </a:bodyPr>
          <a:lstStyle/>
          <a:p>
            <a:pPr marL="160020" indent="-164592">
              <a:spcAft>
                <a:spcPts val="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CAEs aim to maximize the information contained in a 1D ”encoded” form of the image by training an encoder and decoder and optimizing a binary cross-entropy loss.</a:t>
            </a:r>
          </a:p>
        </p:txBody>
      </p:sp>
      <p:sp>
        <p:nvSpPr>
          <p:cNvPr id="109" name="TextBox 108">
            <a:extLst>
              <a:ext uri="{FF2B5EF4-FFF2-40B4-BE49-F238E27FC236}">
                <a16:creationId xmlns:a16="http://schemas.microsoft.com/office/drawing/2014/main" id="{7F19CF0C-DFD1-894C-94E4-075266207099}"/>
              </a:ext>
            </a:extLst>
          </p:cNvPr>
          <p:cNvSpPr txBox="1"/>
          <p:nvPr/>
        </p:nvSpPr>
        <p:spPr bwMode="auto">
          <a:xfrm>
            <a:off x="8182344" y="7356997"/>
            <a:ext cx="2866656" cy="2626360"/>
          </a:xfrm>
          <a:prstGeom prst="rect">
            <a:avLst/>
          </a:prstGeom>
          <a:noFill/>
          <a:ln w="19050">
            <a:noFill/>
            <a:miter lim="800000"/>
            <a:headEnd/>
            <a:tailEnd/>
          </a:ln>
        </p:spPr>
        <p:txBody>
          <a:bodyPr wrap="square" lIns="203200" tIns="203200" rIns="203200" bIns="203200" rtlCol="0">
            <a:spAutoFit/>
          </a:bodyPr>
          <a:lstStyle/>
          <a:p>
            <a:pPr marL="160020" indent="-164592">
              <a:spcAft>
                <a:spcPts val="0"/>
              </a:spcAft>
              <a:buFont typeface="Arial" charset="0"/>
              <a:buChar char="•"/>
            </a:pPr>
            <a:r>
              <a:rPr lang="en-US" sz="2300" dirty="0">
                <a:effectLst>
                  <a:outerShdw dir="2700000" algn="tl">
                    <a:srgbClr val="000000">
                      <a:alpha val="43137"/>
                    </a:srgbClr>
                  </a:outerShdw>
                </a:effectLst>
                <a:latin typeface="Avenir Book" charset="0"/>
                <a:ea typeface="Avenir Book" charset="0"/>
                <a:cs typeface="Avenir Book" charset="0"/>
              </a:rPr>
              <a:t>The unsupervised CAE aims to extract a 1D high-level feature representation from a 3D frame. </a:t>
            </a:r>
          </a:p>
        </p:txBody>
      </p:sp>
      <p:pic>
        <p:nvPicPr>
          <p:cNvPr id="30" name="Picture 29">
            <a:extLst>
              <a:ext uri="{FF2B5EF4-FFF2-40B4-BE49-F238E27FC236}">
                <a16:creationId xmlns:a16="http://schemas.microsoft.com/office/drawing/2014/main" id="{8D70A26F-1617-304E-8A5D-007BBB44BC1C}"/>
              </a:ext>
            </a:extLst>
          </p:cNvPr>
          <p:cNvPicPr>
            <a:picLocks noChangeAspect="1"/>
          </p:cNvPicPr>
          <p:nvPr/>
        </p:nvPicPr>
        <p:blipFill rotWithShape="1">
          <a:blip r:embed="rId7">
            <a:extLst>
              <a:ext uri="{28A0092B-C50C-407E-A947-70E740481C1C}">
                <a14:useLocalDpi xmlns:a14="http://schemas.microsoft.com/office/drawing/2010/main" val="0"/>
              </a:ext>
            </a:extLst>
          </a:blip>
          <a:srcRect l="76128"/>
          <a:stretch/>
        </p:blipFill>
        <p:spPr>
          <a:xfrm>
            <a:off x="17838870" y="7546024"/>
            <a:ext cx="1068377" cy="4117369"/>
          </a:xfrm>
          <a:prstGeom prst="rect">
            <a:avLst/>
          </a:prstGeom>
          <a:ln w="28575">
            <a:solidFill>
              <a:srgbClr val="920000"/>
            </a:solidFill>
          </a:ln>
        </p:spPr>
      </p:pic>
      <p:sp>
        <p:nvSpPr>
          <p:cNvPr id="110" name="TextBox 109">
            <a:extLst>
              <a:ext uri="{FF2B5EF4-FFF2-40B4-BE49-F238E27FC236}">
                <a16:creationId xmlns:a16="http://schemas.microsoft.com/office/drawing/2014/main" id="{7FBF6FA8-4031-284B-85E1-C9453BE695F4}"/>
              </a:ext>
            </a:extLst>
          </p:cNvPr>
          <p:cNvSpPr txBox="1"/>
          <p:nvPr/>
        </p:nvSpPr>
        <p:spPr bwMode="auto">
          <a:xfrm>
            <a:off x="14285198" y="7364816"/>
            <a:ext cx="3333978" cy="4549964"/>
          </a:xfrm>
          <a:prstGeom prst="rect">
            <a:avLst/>
          </a:prstGeom>
          <a:noFill/>
          <a:ln w="19050">
            <a:noFill/>
            <a:miter lim="800000"/>
            <a:headEnd/>
            <a:tailEnd/>
          </a:ln>
        </p:spPr>
        <p:txBody>
          <a:bodyPr wrap="square" lIns="203200" tIns="203200" rIns="203200" bIns="203200" rtlCol="0">
            <a:spAutoFit/>
          </a:bodyPr>
          <a:lstStyle/>
          <a:p>
            <a:pPr marL="342900" indent="-342900">
              <a:spcAft>
                <a:spcPts val="600"/>
              </a:spcAft>
              <a:buFont typeface="Arial" charset="0"/>
              <a:buChar char="•"/>
            </a:pPr>
            <a:r>
              <a:rPr lang="en-US" sz="2200" dirty="0">
                <a:effectLst>
                  <a:outerShdw dir="2700000" algn="tl">
                    <a:srgbClr val="000000">
                      <a:alpha val="43137"/>
                    </a:srgbClr>
                  </a:outerShdw>
                </a:effectLst>
                <a:latin typeface="Avenir Book" charset="0"/>
                <a:ea typeface="Avenir Book" charset="0"/>
                <a:cs typeface="Avenir Book" charset="0"/>
              </a:rPr>
              <a:t>Extracting the outputs of a forward pass just before the final fully connected layer from a pre-trained ResNet-18 and ResNet-50.</a:t>
            </a:r>
          </a:p>
          <a:p>
            <a:pPr marL="342900" indent="-342900">
              <a:spcAft>
                <a:spcPts val="600"/>
              </a:spcAft>
              <a:buFont typeface="Arial" charset="0"/>
              <a:buChar char="•"/>
            </a:pPr>
            <a:r>
              <a:rPr lang="en-US" sz="2200" dirty="0">
                <a:effectLst>
                  <a:outerShdw dir="2700000" algn="tl">
                    <a:srgbClr val="000000">
                      <a:alpha val="43137"/>
                    </a:srgbClr>
                  </a:outerShdw>
                </a:effectLst>
                <a:latin typeface="Avenir Book" charset="0"/>
                <a:ea typeface="Avenir Book" charset="0"/>
                <a:cs typeface="Avenir Book" charset="0"/>
              </a:rPr>
              <a:t>Compared efficacy of the CAE and ResNet approaches by measuring Reef results.</a:t>
            </a:r>
          </a:p>
        </p:txBody>
      </p:sp>
      <p:pic>
        <p:nvPicPr>
          <p:cNvPr id="120" name="Picture 119">
            <a:extLst>
              <a:ext uri="{FF2B5EF4-FFF2-40B4-BE49-F238E27FC236}">
                <a16:creationId xmlns:a16="http://schemas.microsoft.com/office/drawing/2014/main" id="{B3B9AF8E-C9A5-3342-8987-6BE7473BE0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10322" y="14990151"/>
            <a:ext cx="870202" cy="870202"/>
          </a:xfrm>
          <a:prstGeom prst="rect">
            <a:avLst/>
          </a:prstGeom>
          <a:ln w="28575">
            <a:solidFill>
              <a:srgbClr val="920000"/>
            </a:solidFill>
          </a:ln>
        </p:spPr>
      </p:pic>
      <p:pic>
        <p:nvPicPr>
          <p:cNvPr id="121" name="Picture 120">
            <a:extLst>
              <a:ext uri="{FF2B5EF4-FFF2-40B4-BE49-F238E27FC236}">
                <a16:creationId xmlns:a16="http://schemas.microsoft.com/office/drawing/2014/main" id="{03AB5B44-5C85-204E-B2C3-D516FD78ED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36978" y="15063305"/>
            <a:ext cx="2068017" cy="797048"/>
          </a:xfrm>
          <a:prstGeom prst="rect">
            <a:avLst/>
          </a:prstGeom>
          <a:ln w="28575">
            <a:solidFill>
              <a:srgbClr val="920000"/>
            </a:solidFill>
          </a:ln>
        </p:spPr>
      </p:pic>
      <p:cxnSp>
        <p:nvCxnSpPr>
          <p:cNvPr id="123" name="Straight Arrow Connector 122">
            <a:extLst>
              <a:ext uri="{FF2B5EF4-FFF2-40B4-BE49-F238E27FC236}">
                <a16:creationId xmlns:a16="http://schemas.microsoft.com/office/drawing/2014/main" id="{D24365F9-494C-2D46-B96B-BFDD0FF3EE8C}"/>
              </a:ext>
            </a:extLst>
          </p:cNvPr>
          <p:cNvCxnSpPr>
            <a:cxnSpLocks/>
          </p:cNvCxnSpPr>
          <p:nvPr/>
        </p:nvCxnSpPr>
        <p:spPr>
          <a:xfrm>
            <a:off x="11133903" y="15440763"/>
            <a:ext cx="656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99D7BD0-B3F9-324A-9F2B-E47A664351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08373" y="15391315"/>
            <a:ext cx="4734681" cy="2384012"/>
          </a:xfrm>
          <a:prstGeom prst="rect">
            <a:avLst/>
          </a:prstGeom>
          <a:ln w="28575">
            <a:solidFill>
              <a:srgbClr val="920000"/>
            </a:solidFill>
          </a:ln>
        </p:spPr>
      </p:pic>
      <p:pic>
        <p:nvPicPr>
          <p:cNvPr id="49" name="Picture 48">
            <a:extLst>
              <a:ext uri="{FF2B5EF4-FFF2-40B4-BE49-F238E27FC236}">
                <a16:creationId xmlns:a16="http://schemas.microsoft.com/office/drawing/2014/main" id="{F3356C1F-0038-9747-B170-BD81A044E58F}"/>
              </a:ext>
            </a:extLst>
          </p:cNvPr>
          <p:cNvPicPr>
            <a:picLocks noChangeAspect="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218862" y="6409887"/>
            <a:ext cx="3362123" cy="2218128"/>
          </a:xfrm>
          <a:prstGeom prst="rect">
            <a:avLst/>
          </a:prstGeom>
          <a:ln w="28575">
            <a:solidFill>
              <a:srgbClr val="920000"/>
            </a:solidFill>
          </a:ln>
        </p:spPr>
      </p:pic>
      <p:sp>
        <p:nvSpPr>
          <p:cNvPr id="127" name="TextBox 126">
            <a:extLst>
              <a:ext uri="{FF2B5EF4-FFF2-40B4-BE49-F238E27FC236}">
                <a16:creationId xmlns:a16="http://schemas.microsoft.com/office/drawing/2014/main" id="{AC574C5F-FD75-7147-AB48-F19EF0B0AD2D}"/>
              </a:ext>
            </a:extLst>
          </p:cNvPr>
          <p:cNvSpPr txBox="1"/>
          <p:nvPr/>
        </p:nvSpPr>
        <p:spPr bwMode="auto">
          <a:xfrm>
            <a:off x="19566618" y="6212840"/>
            <a:ext cx="3570238" cy="2703304"/>
          </a:xfrm>
          <a:prstGeom prst="rect">
            <a:avLst/>
          </a:prstGeom>
          <a:noFill/>
          <a:ln w="19050">
            <a:noFill/>
            <a:miter lim="800000"/>
            <a:headEnd/>
            <a:tailEnd/>
          </a:ln>
        </p:spPr>
        <p:txBody>
          <a:bodyPr wrap="square" lIns="203200" tIns="203200" rIns="203200" bIns="203200" rtlCol="0">
            <a:spAutoFit/>
          </a:bodyPr>
          <a:lstStyle/>
          <a:p>
            <a:pPr marL="342900" indent="-342900">
              <a:spcAft>
                <a:spcPts val="600"/>
              </a:spcAft>
              <a:buFont typeface="Arial" charset="0"/>
              <a:buChar char="•"/>
            </a:pPr>
            <a:r>
              <a:rPr lang="en-US" sz="1800" dirty="0">
                <a:effectLst>
                  <a:outerShdw dir="2700000" algn="tl">
                    <a:srgbClr val="000000">
                      <a:alpha val="43137"/>
                    </a:srgbClr>
                  </a:outerShdw>
                </a:effectLst>
                <a:latin typeface="Avenir Book" charset="0"/>
                <a:ea typeface="Avenir Book" charset="0"/>
                <a:cs typeface="Avenir Book" charset="0"/>
              </a:rPr>
              <a:t>The binary classifier is a convolutional neural network (CNN) that accepts the two-dimensional input of the encoded frames in an action tube. </a:t>
            </a:r>
          </a:p>
          <a:p>
            <a:pPr marL="342900" indent="-342900">
              <a:spcAft>
                <a:spcPts val="600"/>
              </a:spcAft>
              <a:buFont typeface="Arial" charset="0"/>
              <a:buChar char="•"/>
            </a:pPr>
            <a:r>
              <a:rPr lang="en-US" sz="1800" dirty="0">
                <a:effectLst>
                  <a:outerShdw dir="2700000" algn="tl">
                    <a:srgbClr val="000000">
                      <a:alpha val="43137"/>
                    </a:srgbClr>
                  </a:outerShdw>
                </a:effectLst>
                <a:latin typeface="Avenir Book" charset="0"/>
                <a:ea typeface="Avenir Book" charset="0"/>
                <a:cs typeface="Avenir Book" charset="0"/>
              </a:rPr>
              <a:t>Achieved an AUC of 0.773. AUROC shown to the right.</a:t>
            </a:r>
          </a:p>
        </p:txBody>
      </p:sp>
      <p:graphicFrame>
        <p:nvGraphicFramePr>
          <p:cNvPr id="130" name="Content Placeholder 4">
            <a:extLst>
              <a:ext uri="{FF2B5EF4-FFF2-40B4-BE49-F238E27FC236}">
                <a16:creationId xmlns:a16="http://schemas.microsoft.com/office/drawing/2014/main" id="{C8CC9182-C2CE-1343-A997-936E8E65335D}"/>
              </a:ext>
            </a:extLst>
          </p:cNvPr>
          <p:cNvGraphicFramePr>
            <a:graphicFrameLocks/>
          </p:cNvGraphicFramePr>
          <p:nvPr>
            <p:extLst>
              <p:ext uri="{D42A27DB-BD31-4B8C-83A1-F6EECF244321}">
                <p14:modId xmlns:p14="http://schemas.microsoft.com/office/powerpoint/2010/main" val="201247509"/>
              </p:ext>
            </p:extLst>
          </p:nvPr>
        </p:nvGraphicFramePr>
        <p:xfrm>
          <a:off x="20013276" y="11430000"/>
          <a:ext cx="6459605" cy="2286000"/>
        </p:xfrm>
        <a:graphic>
          <a:graphicData uri="http://schemas.openxmlformats.org/drawingml/2006/table">
            <a:tbl>
              <a:tblPr firstRow="1" firstCol="1" bandRow="1">
                <a:tableStyleId>{073A0DAA-6AF3-43AB-8588-CEC1D06C72B9}</a:tableStyleId>
              </a:tblPr>
              <a:tblGrid>
                <a:gridCol w="1291921">
                  <a:extLst>
                    <a:ext uri="{9D8B030D-6E8A-4147-A177-3AD203B41FA5}">
                      <a16:colId xmlns:a16="http://schemas.microsoft.com/office/drawing/2014/main" val="4074470178"/>
                    </a:ext>
                  </a:extLst>
                </a:gridCol>
                <a:gridCol w="1291921">
                  <a:extLst>
                    <a:ext uri="{9D8B030D-6E8A-4147-A177-3AD203B41FA5}">
                      <a16:colId xmlns:a16="http://schemas.microsoft.com/office/drawing/2014/main" val="4003107534"/>
                    </a:ext>
                  </a:extLst>
                </a:gridCol>
                <a:gridCol w="1291921">
                  <a:extLst>
                    <a:ext uri="{9D8B030D-6E8A-4147-A177-3AD203B41FA5}">
                      <a16:colId xmlns:a16="http://schemas.microsoft.com/office/drawing/2014/main" val="37252794"/>
                    </a:ext>
                  </a:extLst>
                </a:gridCol>
                <a:gridCol w="1291921">
                  <a:extLst>
                    <a:ext uri="{9D8B030D-6E8A-4147-A177-3AD203B41FA5}">
                      <a16:colId xmlns:a16="http://schemas.microsoft.com/office/drawing/2014/main" val="2542336046"/>
                    </a:ext>
                  </a:extLst>
                </a:gridCol>
                <a:gridCol w="1291921">
                  <a:extLst>
                    <a:ext uri="{9D8B030D-6E8A-4147-A177-3AD203B41FA5}">
                      <a16:colId xmlns:a16="http://schemas.microsoft.com/office/drawing/2014/main" val="2247011085"/>
                    </a:ext>
                  </a:extLst>
                </a:gridCol>
              </a:tblGrid>
              <a:tr h="370840">
                <a:tc>
                  <a:txBody>
                    <a:bodyPr/>
                    <a:lstStyle/>
                    <a:p>
                      <a:r>
                        <a:rPr lang="en-US" sz="2000" dirty="0">
                          <a:latin typeface="Avenir Roman" panose="02000503020000020003" pitchFamily="2" charset="0"/>
                        </a:rPr>
                        <a:t>Weak Volume</a:t>
                      </a:r>
                    </a:p>
                  </a:txBody>
                  <a:tcPr/>
                </a:tc>
                <a:tc>
                  <a:txBody>
                    <a:bodyPr/>
                    <a:lstStyle/>
                    <a:p>
                      <a:r>
                        <a:rPr lang="en-US" sz="2000" dirty="0">
                          <a:latin typeface="Avenir Roman" panose="02000503020000020003" pitchFamily="2" charset="0"/>
                        </a:rPr>
                        <a:t>lr = 1e-5</a:t>
                      </a:r>
                    </a:p>
                  </a:txBody>
                  <a:tcPr/>
                </a:tc>
                <a:tc>
                  <a:txBody>
                    <a:bodyPr/>
                    <a:lstStyle/>
                    <a:p>
                      <a:r>
                        <a:rPr lang="en-US" sz="2000" dirty="0">
                          <a:latin typeface="Avenir Roman" panose="02000503020000020003" pitchFamily="2" charset="0"/>
                        </a:rPr>
                        <a:t>lr = 1e-4</a:t>
                      </a:r>
                    </a:p>
                  </a:txBody>
                  <a:tcPr/>
                </a:tc>
                <a:tc>
                  <a:txBody>
                    <a:bodyPr/>
                    <a:lstStyle/>
                    <a:p>
                      <a:r>
                        <a:rPr lang="en-US" sz="2000" dirty="0">
                          <a:latin typeface="Avenir Roman" panose="02000503020000020003" pitchFamily="2" charset="0"/>
                        </a:rPr>
                        <a:t>lr = 1e-3</a:t>
                      </a:r>
                    </a:p>
                  </a:txBody>
                  <a:tcPr/>
                </a:tc>
                <a:tc>
                  <a:txBody>
                    <a:bodyPr/>
                    <a:lstStyle/>
                    <a:p>
                      <a:r>
                        <a:rPr lang="en-US" sz="2000" dirty="0">
                          <a:latin typeface="Avenir Roman" panose="02000503020000020003" pitchFamily="2" charset="0"/>
                        </a:rPr>
                        <a:t>lr = 1e-2</a:t>
                      </a:r>
                    </a:p>
                  </a:txBody>
                  <a:tcPr/>
                </a:tc>
                <a:extLst>
                  <a:ext uri="{0D108BD9-81ED-4DB2-BD59-A6C34878D82A}">
                    <a16:rowId xmlns:a16="http://schemas.microsoft.com/office/drawing/2014/main" val="3899352888"/>
                  </a:ext>
                </a:extLst>
              </a:tr>
              <a:tr h="370840">
                <a:tc>
                  <a:txBody>
                    <a:bodyPr/>
                    <a:lstStyle/>
                    <a:p>
                      <a:r>
                        <a:rPr lang="en-US" sz="2000" dirty="0">
                          <a:latin typeface="Avenir Roman" panose="02000503020000020003" pitchFamily="2" charset="0"/>
                        </a:rPr>
                        <a:t>0</a:t>
                      </a:r>
                    </a:p>
                  </a:txBody>
                  <a:tcPr/>
                </a:tc>
                <a:tc>
                  <a:txBody>
                    <a:bodyPr/>
                    <a:lstStyle/>
                    <a:p>
                      <a:r>
                        <a:rPr lang="en-US" sz="2000" dirty="0">
                          <a:latin typeface="Avenir Roman" panose="02000503020000020003" pitchFamily="2" charset="0"/>
                        </a:rPr>
                        <a:t>0.500</a:t>
                      </a:r>
                    </a:p>
                  </a:txBody>
                  <a:tcPr/>
                </a:tc>
                <a:tc>
                  <a:txBody>
                    <a:bodyPr/>
                    <a:lstStyle/>
                    <a:p>
                      <a:r>
                        <a:rPr lang="en-US" sz="2000" dirty="0">
                          <a:latin typeface="Avenir Roman" panose="02000503020000020003" pitchFamily="2" charset="0"/>
                        </a:rPr>
                        <a:t>0.667</a:t>
                      </a:r>
                    </a:p>
                  </a:txBody>
                  <a:tcPr/>
                </a:tc>
                <a:tc>
                  <a:txBody>
                    <a:bodyPr/>
                    <a:lstStyle/>
                    <a:p>
                      <a:r>
                        <a:rPr lang="en-US" sz="2000" dirty="0">
                          <a:latin typeface="Avenir Roman" panose="02000503020000020003" pitchFamily="2" charset="0"/>
                        </a:rPr>
                        <a:t>0.667</a:t>
                      </a:r>
                    </a:p>
                  </a:txBody>
                  <a:tcPr/>
                </a:tc>
                <a:tc>
                  <a:txBody>
                    <a:bodyPr/>
                    <a:lstStyle/>
                    <a:p>
                      <a:r>
                        <a:rPr lang="en-US" sz="2000" dirty="0">
                          <a:latin typeface="Avenir Roman" panose="02000503020000020003" pitchFamily="2" charset="0"/>
                        </a:rPr>
                        <a:t>0.333</a:t>
                      </a:r>
                    </a:p>
                  </a:txBody>
                  <a:tcPr/>
                </a:tc>
                <a:extLst>
                  <a:ext uri="{0D108BD9-81ED-4DB2-BD59-A6C34878D82A}">
                    <a16:rowId xmlns:a16="http://schemas.microsoft.com/office/drawing/2014/main" val="4193275620"/>
                  </a:ext>
                </a:extLst>
              </a:tr>
              <a:tr h="370840">
                <a:tc>
                  <a:txBody>
                    <a:bodyPr/>
                    <a:lstStyle/>
                    <a:p>
                      <a:r>
                        <a:rPr lang="en-US" sz="2000" dirty="0">
                          <a:latin typeface="Avenir Roman" panose="02000503020000020003" pitchFamily="2" charset="0"/>
                        </a:rPr>
                        <a:t>100</a:t>
                      </a:r>
                    </a:p>
                  </a:txBody>
                  <a:tcPr/>
                </a:tc>
                <a:tc>
                  <a:txBody>
                    <a:bodyPr/>
                    <a:lstStyle/>
                    <a:p>
                      <a:r>
                        <a:rPr lang="en-US" sz="2000" dirty="0">
                          <a:latin typeface="Avenir Roman" panose="02000503020000020003" pitchFamily="2" charset="0"/>
                        </a:rPr>
                        <a:t>0.769</a:t>
                      </a:r>
                    </a:p>
                  </a:txBody>
                  <a:tcPr/>
                </a:tc>
                <a:tc>
                  <a:txBody>
                    <a:bodyPr/>
                    <a:lstStyle/>
                    <a:p>
                      <a:r>
                        <a:rPr lang="en-US" sz="2000" dirty="0">
                          <a:latin typeface="Avenir Roman" panose="02000503020000020003" pitchFamily="2" charset="0"/>
                        </a:rPr>
                        <a:t>0.808</a:t>
                      </a:r>
                    </a:p>
                  </a:txBody>
                  <a:tcPr/>
                </a:tc>
                <a:tc>
                  <a:txBody>
                    <a:bodyPr/>
                    <a:lstStyle/>
                    <a:p>
                      <a:r>
                        <a:rPr lang="en-US" sz="2000" dirty="0">
                          <a:latin typeface="Avenir Roman" panose="02000503020000020003" pitchFamily="2" charset="0"/>
                        </a:rPr>
                        <a:t>0.769</a:t>
                      </a:r>
                    </a:p>
                  </a:txBody>
                  <a:tcPr/>
                </a:tc>
                <a:tc>
                  <a:txBody>
                    <a:bodyPr/>
                    <a:lstStyle/>
                    <a:p>
                      <a:r>
                        <a:rPr lang="en-US" sz="2000" dirty="0">
                          <a:latin typeface="Avenir Roman" panose="02000503020000020003" pitchFamily="2" charset="0"/>
                        </a:rPr>
                        <a:t>0.769</a:t>
                      </a:r>
                    </a:p>
                  </a:txBody>
                  <a:tcPr/>
                </a:tc>
                <a:extLst>
                  <a:ext uri="{0D108BD9-81ED-4DB2-BD59-A6C34878D82A}">
                    <a16:rowId xmlns:a16="http://schemas.microsoft.com/office/drawing/2014/main" val="995304267"/>
                  </a:ext>
                </a:extLst>
              </a:tr>
              <a:tr h="370840">
                <a:tc>
                  <a:txBody>
                    <a:bodyPr/>
                    <a:lstStyle/>
                    <a:p>
                      <a:r>
                        <a:rPr lang="en-US" sz="2000" dirty="0">
                          <a:latin typeface="Avenir Roman" panose="02000503020000020003" pitchFamily="2" charset="0"/>
                        </a:rPr>
                        <a:t>200</a:t>
                      </a:r>
                    </a:p>
                  </a:txBody>
                  <a:tcPr/>
                </a:tc>
                <a:tc>
                  <a:txBody>
                    <a:bodyPr/>
                    <a:lstStyle/>
                    <a:p>
                      <a:r>
                        <a:rPr lang="en-US" sz="2000" dirty="0">
                          <a:latin typeface="Avenir Roman" panose="02000503020000020003" pitchFamily="2" charset="0"/>
                        </a:rPr>
                        <a:t>0.739</a:t>
                      </a:r>
                    </a:p>
                  </a:txBody>
                  <a:tcPr/>
                </a:tc>
                <a:tc>
                  <a:txBody>
                    <a:bodyPr/>
                    <a:lstStyle/>
                    <a:p>
                      <a:r>
                        <a:rPr lang="en-US" sz="2000" dirty="0">
                          <a:latin typeface="Avenir Roman" panose="02000503020000020003" pitchFamily="2" charset="0"/>
                        </a:rPr>
                        <a:t>0.739</a:t>
                      </a:r>
                    </a:p>
                  </a:txBody>
                  <a:tcPr/>
                </a:tc>
                <a:tc>
                  <a:txBody>
                    <a:bodyPr/>
                    <a:lstStyle/>
                    <a:p>
                      <a:r>
                        <a:rPr lang="en-US" sz="2000" dirty="0">
                          <a:latin typeface="Avenir Roman" panose="02000503020000020003" pitchFamily="2" charset="0"/>
                        </a:rPr>
                        <a:t>0.739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venir Roman" panose="02000503020000020003" pitchFamily="2" charset="0"/>
                        </a:rPr>
                        <a:t>0.739</a:t>
                      </a:r>
                    </a:p>
                  </a:txBody>
                  <a:tcPr/>
                </a:tc>
                <a:extLst>
                  <a:ext uri="{0D108BD9-81ED-4DB2-BD59-A6C34878D82A}">
                    <a16:rowId xmlns:a16="http://schemas.microsoft.com/office/drawing/2014/main" val="1269649436"/>
                  </a:ext>
                </a:extLst>
              </a:tr>
              <a:tr h="370840">
                <a:tc>
                  <a:txBody>
                    <a:bodyPr/>
                    <a:lstStyle/>
                    <a:p>
                      <a:r>
                        <a:rPr lang="en-US" sz="2000" dirty="0">
                          <a:latin typeface="Avenir Roman" panose="02000503020000020003" pitchFamily="2" charset="0"/>
                        </a:rPr>
                        <a:t>300</a:t>
                      </a:r>
                    </a:p>
                  </a:txBody>
                  <a:tcPr/>
                </a:tc>
                <a:tc>
                  <a:txBody>
                    <a:bodyPr/>
                    <a:lstStyle/>
                    <a:p>
                      <a:r>
                        <a:rPr lang="en-US" sz="2000" dirty="0">
                          <a:latin typeface="Avenir Roman" panose="02000503020000020003" pitchFamily="2" charset="0"/>
                        </a:rPr>
                        <a:t>0.712</a:t>
                      </a:r>
                    </a:p>
                  </a:txBody>
                  <a:tcPr/>
                </a:tc>
                <a:tc>
                  <a:txBody>
                    <a:bodyPr/>
                    <a:lstStyle/>
                    <a:p>
                      <a:r>
                        <a:rPr lang="en-US" sz="2000" dirty="0">
                          <a:latin typeface="Avenir Roman" panose="02000503020000020003" pitchFamily="2" charset="0"/>
                        </a:rPr>
                        <a:t>0.712</a:t>
                      </a:r>
                    </a:p>
                  </a:txBody>
                  <a:tcPr/>
                </a:tc>
                <a:tc>
                  <a:txBody>
                    <a:bodyPr/>
                    <a:lstStyle/>
                    <a:p>
                      <a:r>
                        <a:rPr lang="en-US" sz="2000" dirty="0">
                          <a:latin typeface="Avenir Roman" panose="02000503020000020003" pitchFamily="2" charset="0"/>
                        </a:rPr>
                        <a:t>0.712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venir Roman" panose="02000503020000020003" pitchFamily="2" charset="0"/>
                        </a:rPr>
                        <a:t>0.712</a:t>
                      </a:r>
                    </a:p>
                  </a:txBody>
                  <a:tcPr/>
                </a:tc>
                <a:extLst>
                  <a:ext uri="{0D108BD9-81ED-4DB2-BD59-A6C34878D82A}">
                    <a16:rowId xmlns:a16="http://schemas.microsoft.com/office/drawing/2014/main" val="2277028058"/>
                  </a:ext>
                </a:extLst>
              </a:tr>
            </a:tbl>
          </a:graphicData>
        </a:graphic>
      </p:graphicFrame>
      <p:sp>
        <p:nvSpPr>
          <p:cNvPr id="2" name="Rounded Rectangle 1">
            <a:extLst>
              <a:ext uri="{FF2B5EF4-FFF2-40B4-BE49-F238E27FC236}">
                <a16:creationId xmlns:a16="http://schemas.microsoft.com/office/drawing/2014/main" id="{BA7DBD7F-6F39-8946-9B00-87B621CC4EDF}"/>
              </a:ext>
            </a:extLst>
          </p:cNvPr>
          <p:cNvSpPr/>
          <p:nvPr/>
        </p:nvSpPr>
        <p:spPr bwMode="auto">
          <a:xfrm>
            <a:off x="533399" y="2802855"/>
            <a:ext cx="7311042" cy="574911"/>
          </a:xfrm>
          <a:prstGeom prst="roundRect">
            <a:avLst/>
          </a:prstGeom>
          <a:solidFill>
            <a:srgbClr val="173C77">
              <a:alpha val="7921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altLang="en-US" sz="3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4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Motivation</a:t>
            </a:r>
          </a:p>
          <a:p>
            <a:pPr algn="ctr">
              <a:defRPr/>
            </a:pPr>
            <a:endParaRPr lang="en-US" altLang="en-US" sz="18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83" name="Rounded Rectangle 82">
            <a:extLst>
              <a:ext uri="{FF2B5EF4-FFF2-40B4-BE49-F238E27FC236}">
                <a16:creationId xmlns:a16="http://schemas.microsoft.com/office/drawing/2014/main" id="{910A7F56-051C-C646-A736-13B1BB8EB970}"/>
              </a:ext>
            </a:extLst>
          </p:cNvPr>
          <p:cNvSpPr/>
          <p:nvPr/>
        </p:nvSpPr>
        <p:spPr bwMode="auto">
          <a:xfrm>
            <a:off x="538155" y="8292847"/>
            <a:ext cx="7311042" cy="574911"/>
          </a:xfrm>
          <a:prstGeom prst="roundRect">
            <a:avLst/>
          </a:prstGeom>
          <a:solidFill>
            <a:srgbClr val="173C77">
              <a:alpha val="7921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altLang="en-US" sz="3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4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Motivation</a:t>
            </a:r>
          </a:p>
          <a:p>
            <a:pPr algn="ctr">
              <a:defRPr/>
            </a:pPr>
            <a:endParaRPr lang="en-US" altLang="en-US" sz="18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99" name="Rounded Rectangle 98">
            <a:extLst>
              <a:ext uri="{FF2B5EF4-FFF2-40B4-BE49-F238E27FC236}">
                <a16:creationId xmlns:a16="http://schemas.microsoft.com/office/drawing/2014/main" id="{E3869D8B-6A7F-2B42-9A54-0879B265D31C}"/>
              </a:ext>
            </a:extLst>
          </p:cNvPr>
          <p:cNvSpPr/>
          <p:nvPr/>
        </p:nvSpPr>
        <p:spPr bwMode="auto">
          <a:xfrm>
            <a:off x="8182343" y="2797283"/>
            <a:ext cx="11075533" cy="574911"/>
          </a:xfrm>
          <a:prstGeom prst="roundRect">
            <a:avLst/>
          </a:prstGeom>
          <a:solidFill>
            <a:srgbClr val="173C77">
              <a:alpha val="7921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altLang="en-US" sz="3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4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Motivation</a:t>
            </a:r>
          </a:p>
          <a:p>
            <a:pPr algn="ctr">
              <a:defRPr/>
            </a:pPr>
            <a:endParaRPr lang="en-US" altLang="en-US" sz="18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01" name="Rounded Rectangle 100">
            <a:extLst>
              <a:ext uri="{FF2B5EF4-FFF2-40B4-BE49-F238E27FC236}">
                <a16:creationId xmlns:a16="http://schemas.microsoft.com/office/drawing/2014/main" id="{88674345-F21A-B44D-A089-C222832B2787}"/>
              </a:ext>
            </a:extLst>
          </p:cNvPr>
          <p:cNvSpPr/>
          <p:nvPr/>
        </p:nvSpPr>
        <p:spPr bwMode="auto">
          <a:xfrm>
            <a:off x="8175028" y="6103835"/>
            <a:ext cx="11075533" cy="574911"/>
          </a:xfrm>
          <a:prstGeom prst="roundRect">
            <a:avLst/>
          </a:prstGeom>
          <a:solidFill>
            <a:srgbClr val="173C77">
              <a:alpha val="7921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altLang="en-US" sz="3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4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Motivation</a:t>
            </a:r>
          </a:p>
          <a:p>
            <a:pPr algn="ctr">
              <a:defRPr/>
            </a:pPr>
            <a:endParaRPr lang="en-US" altLang="en-US" sz="18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03" name="Rounded Rectangle 102">
            <a:extLst>
              <a:ext uri="{FF2B5EF4-FFF2-40B4-BE49-F238E27FC236}">
                <a16:creationId xmlns:a16="http://schemas.microsoft.com/office/drawing/2014/main" id="{ECC3492B-E2B1-1A41-8200-F98408AAD185}"/>
              </a:ext>
            </a:extLst>
          </p:cNvPr>
          <p:cNvSpPr/>
          <p:nvPr/>
        </p:nvSpPr>
        <p:spPr bwMode="auto">
          <a:xfrm>
            <a:off x="8172082" y="12109142"/>
            <a:ext cx="11075533" cy="574911"/>
          </a:xfrm>
          <a:prstGeom prst="roundRect">
            <a:avLst/>
          </a:prstGeom>
          <a:solidFill>
            <a:srgbClr val="173C77">
              <a:alpha val="7921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altLang="en-US" sz="3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4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Motivation</a:t>
            </a:r>
          </a:p>
          <a:p>
            <a:pPr algn="ctr">
              <a:defRPr/>
            </a:pPr>
            <a:endParaRPr lang="en-US" altLang="en-US" sz="18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04" name="Rounded Rectangle 103">
            <a:extLst>
              <a:ext uri="{FF2B5EF4-FFF2-40B4-BE49-F238E27FC236}">
                <a16:creationId xmlns:a16="http://schemas.microsoft.com/office/drawing/2014/main" id="{3B4A5AAD-4619-604F-83BC-79A9FB194622}"/>
              </a:ext>
            </a:extLst>
          </p:cNvPr>
          <p:cNvSpPr/>
          <p:nvPr/>
        </p:nvSpPr>
        <p:spPr bwMode="auto">
          <a:xfrm>
            <a:off x="19563341" y="2797282"/>
            <a:ext cx="7311042" cy="574911"/>
          </a:xfrm>
          <a:prstGeom prst="roundRect">
            <a:avLst/>
          </a:prstGeom>
          <a:solidFill>
            <a:srgbClr val="173C77">
              <a:alpha val="7921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altLang="en-US" sz="3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4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Motivation</a:t>
            </a:r>
          </a:p>
          <a:p>
            <a:pPr algn="ctr">
              <a:defRPr/>
            </a:pPr>
            <a:endParaRPr lang="en-US" altLang="en-US" sz="18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05" name="Rounded Rectangle 104">
            <a:extLst>
              <a:ext uri="{FF2B5EF4-FFF2-40B4-BE49-F238E27FC236}">
                <a16:creationId xmlns:a16="http://schemas.microsoft.com/office/drawing/2014/main" id="{9ADEF037-208F-A842-9A6D-E33D6E58B4ED}"/>
              </a:ext>
            </a:extLst>
          </p:cNvPr>
          <p:cNvSpPr/>
          <p:nvPr/>
        </p:nvSpPr>
        <p:spPr bwMode="auto">
          <a:xfrm>
            <a:off x="19563341" y="9059392"/>
            <a:ext cx="7311042" cy="574911"/>
          </a:xfrm>
          <a:prstGeom prst="roundRect">
            <a:avLst/>
          </a:prstGeom>
          <a:solidFill>
            <a:srgbClr val="173C77">
              <a:alpha val="7921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altLang="en-US" sz="3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4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Motivation</a:t>
            </a:r>
          </a:p>
          <a:p>
            <a:pPr algn="ctr">
              <a:defRPr/>
            </a:pPr>
            <a:endParaRPr lang="en-US" altLang="en-US" sz="18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06" name="Rounded Rectangle 105">
            <a:extLst>
              <a:ext uri="{FF2B5EF4-FFF2-40B4-BE49-F238E27FC236}">
                <a16:creationId xmlns:a16="http://schemas.microsoft.com/office/drawing/2014/main" id="{A26CC5CF-BE2D-6747-A811-73FF9B9156D7}"/>
              </a:ext>
            </a:extLst>
          </p:cNvPr>
          <p:cNvSpPr/>
          <p:nvPr/>
        </p:nvSpPr>
        <p:spPr bwMode="auto">
          <a:xfrm>
            <a:off x="538155" y="15031798"/>
            <a:ext cx="7311042" cy="574911"/>
          </a:xfrm>
          <a:prstGeom prst="roundRect">
            <a:avLst/>
          </a:prstGeom>
          <a:solidFill>
            <a:srgbClr val="173C77">
              <a:alpha val="7921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altLang="en-US" sz="3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4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Motivation</a:t>
            </a:r>
          </a:p>
          <a:p>
            <a:pPr algn="ctr">
              <a:defRPr/>
            </a:pPr>
            <a:endParaRPr lang="en-US" altLang="en-US" sz="18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11" name="Rounded Rectangle 110">
            <a:extLst>
              <a:ext uri="{FF2B5EF4-FFF2-40B4-BE49-F238E27FC236}">
                <a16:creationId xmlns:a16="http://schemas.microsoft.com/office/drawing/2014/main" id="{B1106033-2271-C445-9237-D2BE8CB351C8}"/>
              </a:ext>
            </a:extLst>
          </p:cNvPr>
          <p:cNvSpPr/>
          <p:nvPr/>
        </p:nvSpPr>
        <p:spPr bwMode="auto">
          <a:xfrm>
            <a:off x="19563341" y="16531525"/>
            <a:ext cx="7311042" cy="574911"/>
          </a:xfrm>
          <a:prstGeom prst="roundRect">
            <a:avLst/>
          </a:prstGeom>
          <a:solidFill>
            <a:srgbClr val="173C77">
              <a:alpha val="7921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altLang="en-US" sz="3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4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Motivation</a:t>
            </a:r>
          </a:p>
          <a:p>
            <a:pPr algn="ctr">
              <a:defRPr/>
            </a:pPr>
            <a:endParaRPr lang="en-US" altLang="en-US" sz="180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a:defRPr>
        </a:defPPr>
      </a:lstStyle>
    </a:lnDef>
    <a:txDef>
      <a:spPr bwMode="auto">
        <a:solidFill>
          <a:schemeClr val="bg1"/>
        </a:solidFill>
        <a:ln w="19050">
          <a:solidFill>
            <a:srgbClr val="990000"/>
          </a:solidFill>
          <a:miter lim="800000"/>
          <a:headEnd/>
          <a:tailEnd/>
        </a:ln>
      </a:spPr>
      <a:bodyPr lIns="203200" tIns="203200" rIns="203200" bIns="203200">
        <a:spAutoFit/>
      </a:bodyPr>
      <a:lstStyle>
        <a:defPPr algn="just">
          <a:defRPr sz="1667" dirty="0">
            <a:latin typeface="DIN Alternate Bold"/>
            <a:cs typeface="Arial" panose="020B0604020202020204" pitchFamily="34" charset="0"/>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32445</TotalTime>
  <Words>735</Words>
  <Application>Microsoft Macintosh PowerPoint</Application>
  <PresentationFormat>Custom</PresentationFormat>
  <Paragraphs>102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Avenir Book</vt:lpstr>
      <vt:lpstr>Avenir Medium</vt:lpstr>
      <vt:lpstr>Avenir Roman</vt:lpstr>
      <vt:lpstr>Times New Roman</vt:lpstr>
      <vt:lpstr>Default Design</vt:lpstr>
      <vt:lpstr>PowerPoint Presentation</vt:lpstr>
    </vt:vector>
  </TitlesOfParts>
  <Company>Biotech Productions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48x36  poster template</dc:title>
  <dc:creator>Kim Payne</dc:creator>
  <dc:description>Call if we can help   650-369-4541_x000d_
_x000d_
(c) Biotech Productions 2007</dc:description>
  <cp:lastModifiedBy>Swetha Revanur</cp:lastModifiedBy>
  <cp:revision>970</cp:revision>
  <cp:lastPrinted>2018-06-12T04:51:42Z</cp:lastPrinted>
  <dcterms:created xsi:type="dcterms:W3CDTF">2000-02-09T15:01:13Z</dcterms:created>
  <dcterms:modified xsi:type="dcterms:W3CDTF">2018-12-07T00:07:34Z</dcterms:modified>
</cp:coreProperties>
</file>